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422" r:id="rId2"/>
    <p:sldId id="416" r:id="rId3"/>
    <p:sldId id="425" r:id="rId4"/>
    <p:sldId id="419" r:id="rId5"/>
    <p:sldId id="417" r:id="rId6"/>
    <p:sldId id="421" r:id="rId7"/>
    <p:sldId id="420" r:id="rId8"/>
    <p:sldId id="394" r:id="rId9"/>
    <p:sldId id="423" r:id="rId10"/>
    <p:sldId id="401" r:id="rId11"/>
    <p:sldId id="404" r:id="rId12"/>
    <p:sldId id="426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чатов Евгений Эдуардович" initials="КЕЭ" lastIdx="2" clrIdx="0">
    <p:extLst>
      <p:ext uri="{19B8F6BF-5375-455C-9EA6-DF929625EA0E}">
        <p15:presenceInfo xmlns:p15="http://schemas.microsoft.com/office/powerpoint/2012/main" userId="S-1-5-21-2125135501-3019443279-707471424-2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6A7"/>
    <a:srgbClr val="A50021"/>
    <a:srgbClr val="FF7D7D"/>
    <a:srgbClr val="AFABAB"/>
    <a:srgbClr val="20B3AB"/>
    <a:srgbClr val="E5E254"/>
    <a:srgbClr val="556973"/>
    <a:srgbClr val="20B2AA"/>
    <a:srgbClr val="00AFAA"/>
    <a:srgbClr val="1F7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1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5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5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2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8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3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77B-D9D2-4B4E-8DD0-B0C32F015D9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0596-D1F3-4815-8FC0-0107FB1F10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8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476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902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7AC-B1B2-4CA1-82EC-547BCBEF8559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8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03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501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3978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355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AC87-E6EA-4873-BEE9-34D13F7385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6331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582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ECB-C4C6-4D58-A966-68A9FDDCD176}" type="datetime1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5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651" r:id="rId12"/>
    <p:sldLayoutId id="21474836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&#1074;&#1101;&#1073;.&#1088;&#1092;/podderzhka-monogorodov/" TargetMode="External"/><Relationship Id="rId5" Type="http://schemas.openxmlformats.org/officeDocument/2006/relationships/hyperlink" Target="mailto:info@veb.ru" TargetMode="External"/><Relationship Id="rId4" Type="http://schemas.openxmlformats.org/officeDocument/2006/relationships/hyperlink" Target="http://&#1084;&#1086;&#1085;&#1086;&#1075;&#1086;&#1088;&#1086;&#1076;&#1072;.&#1088;&#1092;/work/products/project-office/manager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&#1074;&#1101;&#1073;.&#1088;&#1092;/podderzhka-monogorodov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4;&#1101;&#1073;.&#1088;&#1092;/podderzhka-monogorod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33935"/>
          <a:stretch/>
        </p:blipFill>
        <p:spPr>
          <a:xfrm>
            <a:off x="0" y="-10072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E10C6631-DE1F-FA45-BF1C-FE62743F22FE}"/>
              </a:ext>
            </a:extLst>
          </p:cNvPr>
          <p:cNvSpPr/>
          <p:nvPr/>
        </p:nvSpPr>
        <p:spPr>
          <a:xfrm>
            <a:off x="0" y="-7517"/>
            <a:ext cx="12192000" cy="6858000"/>
          </a:xfrm>
          <a:custGeom>
            <a:avLst/>
            <a:gdLst>
              <a:gd name="connsiteX0" fmla="*/ 12192000 w 12192000"/>
              <a:gd name="connsiteY0" fmla="*/ 3553047 h 6858000"/>
              <a:gd name="connsiteX1" fmla="*/ 12192000 w 12192000"/>
              <a:gd name="connsiteY1" fmla="*/ 6858000 h 6858000"/>
              <a:gd name="connsiteX2" fmla="*/ 9838807 w 12192000"/>
              <a:gd name="connsiteY2" fmla="*/ 6858000 h 6858000"/>
              <a:gd name="connsiteX3" fmla="*/ 0 w 12192000"/>
              <a:gd name="connsiteY3" fmla="*/ 0 h 6858000"/>
              <a:gd name="connsiteX4" fmla="*/ 8083432 w 12192000"/>
              <a:gd name="connsiteY4" fmla="*/ 0 h 6858000"/>
              <a:gd name="connsiteX5" fmla="*/ 320039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92000" y="3553047"/>
                </a:moveTo>
                <a:lnTo>
                  <a:pt x="12192000" y="6858000"/>
                </a:lnTo>
                <a:lnTo>
                  <a:pt x="9838807" y="6858000"/>
                </a:lnTo>
                <a:close/>
                <a:moveTo>
                  <a:pt x="0" y="0"/>
                </a:moveTo>
                <a:lnTo>
                  <a:pt x="8083432" y="0"/>
                </a:lnTo>
                <a:lnTo>
                  <a:pt x="32003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0" tIns="45719" rIns="91400" bIns="45719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8661084A-F783-174E-8DD1-AA4ADE70500D}"/>
              </a:ext>
            </a:extLst>
          </p:cNvPr>
          <p:cNvSpPr/>
          <p:nvPr/>
        </p:nvSpPr>
        <p:spPr>
          <a:xfrm>
            <a:off x="3200400" y="-18697"/>
            <a:ext cx="8991600" cy="6876697"/>
          </a:xfrm>
          <a:custGeom>
            <a:avLst/>
            <a:gdLst>
              <a:gd name="connsiteX0" fmla="*/ 4883033 w 8991600"/>
              <a:gd name="connsiteY0" fmla="*/ 0 h 6857999"/>
              <a:gd name="connsiteX1" fmla="*/ 8991600 w 8991600"/>
              <a:gd name="connsiteY1" fmla="*/ 0 h 6857999"/>
              <a:gd name="connsiteX2" fmla="*/ 8991600 w 8991600"/>
              <a:gd name="connsiteY2" fmla="*/ 3553046 h 6857999"/>
              <a:gd name="connsiteX3" fmla="*/ 6638408 w 8991600"/>
              <a:gd name="connsiteY3" fmla="*/ 6857999 h 6857999"/>
              <a:gd name="connsiteX4" fmla="*/ 0 w 899160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7999">
                <a:moveTo>
                  <a:pt x="4883033" y="0"/>
                </a:moveTo>
                <a:lnTo>
                  <a:pt x="8991600" y="0"/>
                </a:lnTo>
                <a:lnTo>
                  <a:pt x="8991600" y="3553046"/>
                </a:lnTo>
                <a:lnTo>
                  <a:pt x="6638408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tx2">
                  <a:alpha val="85000"/>
                </a:schemeClr>
              </a:gs>
              <a:gs pos="99000">
                <a:srgbClr val="00AFA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0" tIns="45719" rIns="91400" bIns="45719" rtlCol="0" anchor="ctr"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1B5618-CAF3-8A41-8EC0-EB21A23B0B72}"/>
              </a:ext>
            </a:extLst>
          </p:cNvPr>
          <p:cNvCxnSpPr>
            <a:cxnSpLocks/>
          </p:cNvCxnSpPr>
          <p:nvPr/>
        </p:nvCxnSpPr>
        <p:spPr>
          <a:xfrm flipH="1">
            <a:off x="8328240" y="3755036"/>
            <a:ext cx="2243569" cy="31127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B32BE4-B87B-8448-889D-001C106891EA}"/>
              </a:ext>
            </a:extLst>
          </p:cNvPr>
          <p:cNvCxnSpPr>
            <a:cxnSpLocks/>
          </p:cNvCxnSpPr>
          <p:nvPr/>
        </p:nvCxnSpPr>
        <p:spPr>
          <a:xfrm flipH="1">
            <a:off x="8910380" y="29"/>
            <a:ext cx="717529" cy="9954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1E073556-C170-5C48-AC11-356058C437E3}"/>
              </a:ext>
            </a:extLst>
          </p:cNvPr>
          <p:cNvSpPr/>
          <p:nvPr/>
        </p:nvSpPr>
        <p:spPr>
          <a:xfrm>
            <a:off x="1669162" y="4223726"/>
            <a:ext cx="5742319" cy="2634274"/>
          </a:xfrm>
          <a:prstGeom prst="parallelogram">
            <a:avLst>
              <a:gd name="adj" fmla="val 71202"/>
            </a:avLst>
          </a:prstGeom>
          <a:gradFill>
            <a:gsLst>
              <a:gs pos="0">
                <a:schemeClr val="tx2">
                  <a:alpha val="8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19" rIns="91400" bIns="45719"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8BF83-B280-A444-BA4A-3191324A5932}"/>
              </a:ext>
            </a:extLst>
          </p:cNvPr>
          <p:cNvSpPr txBox="1">
            <a:spLocks/>
          </p:cNvSpPr>
          <p:nvPr/>
        </p:nvSpPr>
        <p:spPr>
          <a:xfrm>
            <a:off x="342492" y="1858867"/>
            <a:ext cx="8567888" cy="1477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5333" dirty="0">
                <a:solidFill>
                  <a:schemeClr val="bg2"/>
                </a:solidFill>
              </a:rPr>
              <a:t>Меры поддержки моногородов</a:t>
            </a:r>
            <a:endParaRPr lang="en-US" sz="5333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42" y="336312"/>
            <a:ext cx="1135809" cy="886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0" y="-11615"/>
            <a:ext cx="1873189" cy="7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579554" y="1568456"/>
            <a:ext cx="5396182" cy="1800599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1030281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975736" y="6164438"/>
            <a:ext cx="173304" cy="109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075246" y="1945119"/>
            <a:ext cx="1389650" cy="1260679"/>
            <a:chOff x="572046" y="1441552"/>
            <a:chExt cx="2072023" cy="1830217"/>
          </a:xfrm>
        </p:grpSpPr>
        <p:sp>
          <p:nvSpPr>
            <p:cNvPr id="29" name="TextBox 28"/>
            <p:cNvSpPr txBox="1"/>
            <p:nvPr/>
          </p:nvSpPr>
          <p:spPr>
            <a:xfrm>
              <a:off x="572046" y="2467491"/>
              <a:ext cx="2072023" cy="80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400" dirty="0"/>
                <a:t>юридическое </a:t>
              </a:r>
            </a:p>
            <a:p>
              <a:pPr algn="ctr"/>
              <a:r>
                <a:rPr lang="ru-RU" sz="1400" dirty="0"/>
                <a:t>лицо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9" y="1441552"/>
              <a:ext cx="922212" cy="100800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124485" y="1918407"/>
            <a:ext cx="1694058" cy="1215565"/>
            <a:chOff x="5997783" y="1475033"/>
            <a:chExt cx="2393741" cy="1799578"/>
          </a:xfrm>
        </p:grpSpPr>
        <p:sp>
          <p:nvSpPr>
            <p:cNvPr id="32" name="TextBox 31"/>
            <p:cNvSpPr txBox="1"/>
            <p:nvPr/>
          </p:nvSpPr>
          <p:spPr>
            <a:xfrm>
              <a:off x="5997783" y="2485298"/>
              <a:ext cx="2393741" cy="78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400" dirty="0"/>
                <a:t>новые рабочие места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41" y="1475033"/>
              <a:ext cx="854449" cy="10080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200508" y="1825383"/>
            <a:ext cx="2140762" cy="1530356"/>
            <a:chOff x="8950154" y="1500409"/>
            <a:chExt cx="3024946" cy="2026942"/>
          </a:xfrm>
        </p:grpSpPr>
        <p:sp>
          <p:nvSpPr>
            <p:cNvPr id="33" name="TextBox 32"/>
            <p:cNvSpPr txBox="1"/>
            <p:nvPr/>
          </p:nvSpPr>
          <p:spPr>
            <a:xfrm>
              <a:off x="8950154" y="2487851"/>
              <a:ext cx="3024946" cy="103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400" dirty="0"/>
                <a:t>Не зависит от  градообразующих организаций</a:t>
              </a: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41" y="1500409"/>
              <a:ext cx="994373" cy="1063227"/>
            </a:xfrm>
            <a:prstGeom prst="rect">
              <a:avLst/>
            </a:prstGeom>
          </p:spPr>
        </p:pic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1042192" y="80477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ТРЕБОВАНИЯ К ПРОЕКТАМ В МОНОГОРОДАХ</a:t>
            </a:r>
            <a:endParaRPr lang="ru-RU" sz="2667" spc="-12" dirty="0">
              <a:solidFill>
                <a:srgbClr val="00AFAA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4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06659" y="638944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Shape 886"/>
          <p:cNvSpPr/>
          <p:nvPr/>
        </p:nvSpPr>
        <p:spPr>
          <a:xfrm>
            <a:off x="8367757" y="4271997"/>
            <a:ext cx="1263584" cy="137019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endParaRPr sz="14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0" name="Shape 889"/>
          <p:cNvSpPr/>
          <p:nvPr/>
        </p:nvSpPr>
        <p:spPr>
          <a:xfrm>
            <a:off x="7837168" y="5486702"/>
            <a:ext cx="1263584" cy="10720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endParaRPr sz="14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1" name="Shape 892"/>
          <p:cNvSpPr/>
          <p:nvPr/>
        </p:nvSpPr>
        <p:spPr>
          <a:xfrm>
            <a:off x="17044" y="4409676"/>
            <a:ext cx="1263585" cy="7122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endParaRPr sz="14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2" name="Shape 895"/>
          <p:cNvSpPr/>
          <p:nvPr/>
        </p:nvSpPr>
        <p:spPr>
          <a:xfrm>
            <a:off x="2786738" y="5510745"/>
            <a:ext cx="1263585" cy="9595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ctr" defTabSz="590133">
              <a:lnSpc>
                <a:spcPct val="112000"/>
              </a:lnSpc>
              <a:tabLst>
                <a:tab pos="927100" algn="l"/>
              </a:tabLst>
            </a:pPr>
            <a:endParaRPr sz="14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3" name="Shape 904"/>
          <p:cNvSpPr/>
          <p:nvPr/>
        </p:nvSpPr>
        <p:spPr>
          <a:xfrm>
            <a:off x="8367757" y="2566971"/>
            <a:ext cx="1429311" cy="85560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endParaRPr sz="14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4" name="Shape 898"/>
          <p:cNvSpPr/>
          <p:nvPr/>
        </p:nvSpPr>
        <p:spPr>
          <a:xfrm>
            <a:off x="1001060" y="3939552"/>
            <a:ext cx="1263585" cy="11561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endParaRPr sz="1400" b="1" dirty="0">
              <a:solidFill>
                <a:srgbClr val="2F4450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5625" y="4292414"/>
            <a:ext cx="4565634" cy="1221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Деятельность </a:t>
            </a: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финансовая и страховая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Торговля оптовая и розничная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Деятельность домашних хозяйств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Производство алкогольной продукции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06442" y="1939982"/>
            <a:ext cx="1693147" cy="1259487"/>
            <a:chOff x="3293440" y="1383079"/>
            <a:chExt cx="1693147" cy="1259487"/>
          </a:xfrm>
        </p:grpSpPr>
        <p:sp>
          <p:nvSpPr>
            <p:cNvPr id="30" name="TextBox 29"/>
            <p:cNvSpPr txBox="1"/>
            <p:nvPr/>
          </p:nvSpPr>
          <p:spPr>
            <a:xfrm>
              <a:off x="3293440" y="2088568"/>
              <a:ext cx="16931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 sz="200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400" dirty="0"/>
                <a:t>индивидуальный предприниматель</a:t>
              </a:r>
            </a:p>
          </p:txBody>
        </p:sp>
        <p:pic>
          <p:nvPicPr>
            <p:cNvPr id="66" name="Picture 2" descr="Бизнесмен – Бесплатные иконки: люди"/>
            <p:cNvPicPr>
              <a:picLocks noChangeAspect="1" noChangeArrowheads="1"/>
            </p:cNvPicPr>
            <p:nvPr/>
          </p:nvPicPr>
          <p:blipFill>
            <a:blip r:embed="rId9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546" y="1383079"/>
              <a:ext cx="694366" cy="6943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Прямоугольник 66"/>
          <p:cNvSpPr/>
          <p:nvPr/>
        </p:nvSpPr>
        <p:spPr>
          <a:xfrm>
            <a:off x="648836" y="1568456"/>
            <a:ext cx="4599473" cy="1800599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7513" y="1377665"/>
            <a:ext cx="3770494" cy="26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672375" y="4292187"/>
            <a:ext cx="4565634" cy="1693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Деятельность </a:t>
            </a: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финансовая и страховая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Производство табачных изделий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Охота, отлов и отстрел диких животных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Деятельность общественных организаций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Арендный бизнес (за исключением </a:t>
            </a:r>
            <a:b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индустриальных / промышленных парков</a:t>
            </a:r>
            <a:r>
              <a:rPr lang="ru-RU" sz="1600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3038" y="3749225"/>
            <a:ext cx="4565634" cy="3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867" b="1" spc="-12" dirty="0" smtClean="0">
                <a:solidFill>
                  <a:srgbClr val="C00000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финансируемые виды деятельности:</a:t>
            </a:r>
            <a:endParaRPr lang="ru-RU" sz="1100" b="1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59050" y="1244446"/>
            <a:ext cx="2907976" cy="369332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3924">
              <a:lnSpc>
                <a:spcPct val="100000"/>
              </a:lnSpc>
              <a:spcAft>
                <a:spcPts val="600"/>
              </a:spcAft>
            </a:pPr>
            <a:r>
              <a:rPr lang="ru-RU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Инициатор проекта</a:t>
            </a:r>
            <a:endParaRPr lang="ru-RU" b="1" spc="-12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51920" y="1395214"/>
            <a:ext cx="4497177" cy="26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250543" y="1240291"/>
            <a:ext cx="3616664" cy="369332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3924">
              <a:lnSpc>
                <a:spcPct val="100000"/>
              </a:lnSpc>
              <a:spcAft>
                <a:spcPts val="600"/>
              </a:spcAft>
            </a:pPr>
            <a:r>
              <a:rPr lang="ru-RU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Требования к проектам</a:t>
            </a:r>
            <a:endParaRPr lang="ru-RU" b="1" spc="-12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7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1010441" y="6465948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480" y="1769101"/>
            <a:ext cx="3817160" cy="41039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596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10" name="Group 45"/>
          <p:cNvGrpSpPr/>
          <p:nvPr/>
        </p:nvGrpSpPr>
        <p:grpSpPr>
          <a:xfrm>
            <a:off x="3999470" y="2815018"/>
            <a:ext cx="2117480" cy="914140"/>
            <a:chOff x="4380060" y="2033662"/>
            <a:chExt cx="2117480" cy="646429"/>
          </a:xfrm>
        </p:grpSpPr>
        <p:sp>
          <p:nvSpPr>
            <p:cNvPr id="11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rgbClr val="759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12" name="Group 52"/>
            <p:cNvGrpSpPr/>
            <p:nvPr/>
          </p:nvGrpSpPr>
          <p:grpSpPr>
            <a:xfrm>
              <a:off x="4380060" y="2033662"/>
              <a:ext cx="2117480" cy="640080"/>
              <a:chOff x="4370535" y="1584651"/>
              <a:chExt cx="2117480" cy="640080"/>
            </a:xfrm>
          </p:grpSpPr>
          <p:sp>
            <p:nvSpPr>
              <p:cNvPr id="13" name="Rectangle 44"/>
              <p:cNvSpPr/>
              <p:nvPr/>
            </p:nvSpPr>
            <p:spPr>
              <a:xfrm>
                <a:off x="4580580" y="1711589"/>
                <a:ext cx="1907435" cy="509144"/>
              </a:xfrm>
              <a:prstGeom prst="rect">
                <a:avLst/>
              </a:prstGeom>
              <a:solidFill>
                <a:srgbClr val="1F7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Заявка в 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ВЭБ.РФ</a:t>
                </a:r>
                <a:endParaRPr lang="ru-RU" sz="1400" b="1" dirty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14" name="Flowchart: Data 41"/>
              <p:cNvSpPr/>
              <p:nvPr/>
            </p:nvSpPr>
            <p:spPr>
              <a:xfrm rot="16200000" flipH="1" flipV="1">
                <a:off x="4155517" y="1799669"/>
                <a:ext cx="640080" cy="210044"/>
              </a:xfrm>
              <a:prstGeom prst="flowChartInputOutput">
                <a:avLst/>
              </a:prstGeom>
              <a:solidFill>
                <a:srgbClr val="1F7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</p:grpSp>
      </p:grpSp>
      <p:grpSp>
        <p:nvGrpSpPr>
          <p:cNvPr id="15" name="Group 43"/>
          <p:cNvGrpSpPr/>
          <p:nvPr/>
        </p:nvGrpSpPr>
        <p:grpSpPr>
          <a:xfrm>
            <a:off x="2072561" y="3529158"/>
            <a:ext cx="2120468" cy="869610"/>
            <a:chOff x="2469637" y="2524216"/>
            <a:chExt cx="2120468" cy="869611"/>
          </a:xfrm>
        </p:grpSpPr>
        <p:sp>
          <p:nvSpPr>
            <p:cNvPr id="16" name="Flowchart: Data 40"/>
            <p:cNvSpPr/>
            <p:nvPr/>
          </p:nvSpPr>
          <p:spPr>
            <a:xfrm rot="16200000" flipH="1" flipV="1">
              <a:off x="4163856" y="2756905"/>
              <a:ext cx="658938" cy="193559"/>
            </a:xfrm>
            <a:prstGeom prst="flowChartInputOutput">
              <a:avLst/>
            </a:prstGeom>
            <a:solidFill>
              <a:srgbClr val="5E6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17" name="Group 51"/>
            <p:cNvGrpSpPr/>
            <p:nvPr/>
          </p:nvGrpSpPr>
          <p:grpSpPr>
            <a:xfrm>
              <a:off x="2469637" y="2543073"/>
              <a:ext cx="2120468" cy="850754"/>
              <a:chOff x="2460112" y="2094062"/>
              <a:chExt cx="2120468" cy="850754"/>
            </a:xfrm>
          </p:grpSpPr>
          <p:sp>
            <p:nvSpPr>
              <p:cNvPr id="18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rgbClr val="5E6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19" name="Rectangle 34"/>
              <p:cNvSpPr/>
              <p:nvPr/>
            </p:nvSpPr>
            <p:spPr>
              <a:xfrm>
                <a:off x="2673145" y="2224815"/>
                <a:ext cx="1907435" cy="720001"/>
              </a:xfrm>
              <a:prstGeom prst="rect">
                <a:avLst/>
              </a:prstGeom>
              <a:solidFill>
                <a:srgbClr val="5E6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Обращение в </a:t>
                </a:r>
                <a:b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</a:br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банк-гарант</a:t>
                </a:r>
              </a:p>
            </p:txBody>
          </p:sp>
        </p:grpSp>
      </p:grpSp>
      <p:grpSp>
        <p:nvGrpSpPr>
          <p:cNvPr id="20" name="Group 28"/>
          <p:cNvGrpSpPr/>
          <p:nvPr/>
        </p:nvGrpSpPr>
        <p:grpSpPr>
          <a:xfrm>
            <a:off x="7781540" y="1541371"/>
            <a:ext cx="1821106" cy="896425"/>
            <a:chOff x="6244803" y="1220637"/>
            <a:chExt cx="2099707" cy="896425"/>
          </a:xfrm>
        </p:grpSpPr>
        <p:sp>
          <p:nvSpPr>
            <p:cNvPr id="21" name="Flowchart: Data 37"/>
            <p:cNvSpPr/>
            <p:nvPr/>
          </p:nvSpPr>
          <p:spPr>
            <a:xfrm rot="16200000" flipH="1" flipV="1">
              <a:off x="5941388" y="1524052"/>
              <a:ext cx="837604" cy="230774"/>
            </a:xfrm>
            <a:prstGeom prst="flowChartInputOutpu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2" name="Pentagon 39"/>
            <p:cNvSpPr/>
            <p:nvPr/>
          </p:nvSpPr>
          <p:spPr>
            <a:xfrm>
              <a:off x="6437074" y="1397062"/>
              <a:ext cx="1907436" cy="720000"/>
            </a:xfrm>
            <a:prstGeom prst="homePlate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rPr>
                <a:t>Решение о заключении договора</a:t>
              </a:r>
              <a:endParaRPr lang="en-US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378157" y="4048198"/>
            <a:ext cx="1908378" cy="850754"/>
            <a:chOff x="775234" y="2780107"/>
            <a:chExt cx="1908378" cy="850754"/>
          </a:xfrm>
        </p:grpSpPr>
        <p:sp>
          <p:nvSpPr>
            <p:cNvPr id="24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rgbClr val="2F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5" name="Rectangle 29"/>
            <p:cNvSpPr/>
            <p:nvPr/>
          </p:nvSpPr>
          <p:spPr>
            <a:xfrm>
              <a:off x="775234" y="2910861"/>
              <a:ext cx="1907435" cy="720000"/>
            </a:xfrm>
            <a:prstGeom prst="rect">
              <a:avLst/>
            </a:prstGeom>
            <a:solidFill>
              <a:srgbClr val="2F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rPr>
                <a:t>Предварительное обращение в </a:t>
              </a:r>
              <a:r>
                <a:rPr lang="ru-RU" sz="1400" b="1" dirty="0" smtClean="0">
                  <a:solidFill>
                    <a:schemeClr val="bg1"/>
                  </a:solidFill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rPr>
                <a:t>ВЭБ.РФ</a:t>
              </a:r>
              <a:endParaRPr lang="en-US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</p:grpSp>
      <p:sp>
        <p:nvSpPr>
          <p:cNvPr id="26" name="Rectangle 49"/>
          <p:cNvSpPr/>
          <p:nvPr/>
        </p:nvSpPr>
        <p:spPr>
          <a:xfrm>
            <a:off x="851108" y="42947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Oval 37"/>
          <p:cNvSpPr/>
          <p:nvPr/>
        </p:nvSpPr>
        <p:spPr>
          <a:xfrm>
            <a:off x="997222" y="3215536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2F4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2F4450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</a:t>
            </a:r>
            <a:endParaRPr lang="en-US" sz="4000" b="1" dirty="0">
              <a:solidFill>
                <a:srgbClr val="2F4450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9" name="Oval 37"/>
          <p:cNvSpPr/>
          <p:nvPr/>
        </p:nvSpPr>
        <p:spPr>
          <a:xfrm>
            <a:off x="2881821" y="2730014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</a:t>
            </a:r>
            <a:endParaRPr lang="en-US" sz="4000" b="1" dirty="0">
              <a:solidFill>
                <a:srgbClr val="55697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0" name="Oval 37"/>
          <p:cNvSpPr/>
          <p:nvPr/>
        </p:nvSpPr>
        <p:spPr>
          <a:xfrm>
            <a:off x="4823863" y="2203751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7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F7787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</a:t>
            </a:r>
            <a:endParaRPr lang="en-US" sz="4000" b="1" dirty="0">
              <a:solidFill>
                <a:srgbClr val="1F7787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Oval 37"/>
          <p:cNvSpPr/>
          <p:nvPr/>
        </p:nvSpPr>
        <p:spPr>
          <a:xfrm>
            <a:off x="6684957" y="1671270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7596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596A7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4</a:t>
            </a:r>
            <a:endParaRPr lang="en-US" sz="4000" b="1" dirty="0">
              <a:solidFill>
                <a:srgbClr val="7596A7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32" name="Скругленная соединительная линия 31"/>
          <p:cNvCxnSpPr/>
          <p:nvPr/>
        </p:nvCxnSpPr>
        <p:spPr>
          <a:xfrm rot="5400000" flipH="1" flipV="1">
            <a:off x="1957857" y="2099481"/>
            <a:ext cx="414867" cy="1705003"/>
          </a:xfrm>
          <a:prstGeom prst="curvedConnector3">
            <a:avLst>
              <a:gd name="adj1" fmla="val 142942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29" idx="0"/>
            <a:endCxn id="30" idx="1"/>
          </p:cNvCxnSpPr>
          <p:nvPr/>
        </p:nvCxnSpPr>
        <p:spPr>
          <a:xfrm rot="5400000" flipH="1" flipV="1">
            <a:off x="3839921" y="1653645"/>
            <a:ext cx="433836" cy="1718902"/>
          </a:xfrm>
          <a:prstGeom prst="curvedConnector3">
            <a:avLst>
              <a:gd name="adj1" fmla="val 158942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9847" y="1802169"/>
            <a:ext cx="39047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ru-RU" b="1" dirty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Для </a:t>
            </a:r>
            <a:r>
              <a:rPr lang="ru-RU" altLang="ru-RU" b="1" dirty="0" smtClean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кредитов </a:t>
            </a:r>
            <a:r>
              <a:rPr lang="ru-RU" altLang="ru-RU" b="1" dirty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 250 млн руб</a:t>
            </a:r>
            <a:r>
              <a:rPr lang="ru-RU" altLang="ru-RU" b="1" dirty="0" smtClean="0">
                <a:solidFill>
                  <a:srgbClr val="2F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.*</a:t>
            </a:r>
            <a:endParaRPr lang="ru-RU" b="1" dirty="0">
              <a:solidFill>
                <a:srgbClr val="2F454F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35" name="Скругленная соединительная линия 34"/>
          <p:cNvCxnSpPr>
            <a:stCxn id="30" idx="0"/>
            <a:endCxn id="31" idx="1"/>
          </p:cNvCxnSpPr>
          <p:nvPr/>
        </p:nvCxnSpPr>
        <p:spPr>
          <a:xfrm rot="5400000" flipH="1" flipV="1">
            <a:off x="5738380" y="1164747"/>
            <a:ext cx="440054" cy="1637954"/>
          </a:xfrm>
          <a:prstGeom prst="curvedConnector3">
            <a:avLst>
              <a:gd name="adj1" fmla="val 142649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/>
          <p:cNvSpPr/>
          <p:nvPr/>
        </p:nvSpPr>
        <p:spPr>
          <a:xfrm rot="5400000">
            <a:off x="1263419" y="4409094"/>
            <a:ext cx="136919" cy="1907434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TextBox 94"/>
          <p:cNvSpPr txBox="1">
            <a:spLocks noChangeArrowheads="1"/>
          </p:cNvSpPr>
          <p:nvPr/>
        </p:nvSpPr>
        <p:spPr bwMode="auto">
          <a:xfrm>
            <a:off x="584714" y="5534514"/>
            <a:ext cx="1494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 рабочих дня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5975540" y="2574616"/>
            <a:ext cx="233262" cy="3798285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0" name="TextBox 94"/>
          <p:cNvSpPr txBox="1">
            <a:spLocks noChangeArrowheads="1"/>
          </p:cNvSpPr>
          <p:nvPr/>
        </p:nvSpPr>
        <p:spPr bwMode="auto">
          <a:xfrm>
            <a:off x="5902973" y="4761478"/>
            <a:ext cx="208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13 рабочих дней</a:t>
            </a:r>
          </a:p>
        </p:txBody>
      </p:sp>
      <p:sp>
        <p:nvSpPr>
          <p:cNvPr id="47" name="Правая фигурная скобка 46"/>
          <p:cNvSpPr/>
          <p:nvPr/>
        </p:nvSpPr>
        <p:spPr>
          <a:xfrm rot="5400000">
            <a:off x="3112424" y="4426776"/>
            <a:ext cx="218405" cy="1872072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8" name="TextBox 94"/>
          <p:cNvSpPr txBox="1">
            <a:spLocks noChangeArrowheads="1"/>
          </p:cNvSpPr>
          <p:nvPr/>
        </p:nvSpPr>
        <p:spPr bwMode="auto">
          <a:xfrm>
            <a:off x="2355893" y="5534514"/>
            <a:ext cx="17668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зависит от банка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991315" y="3045581"/>
            <a:ext cx="0" cy="1311546"/>
          </a:xfrm>
          <a:prstGeom prst="line">
            <a:avLst/>
          </a:prstGeom>
          <a:ln w="9525" cap="flat" cmpd="sng" algn="ctr">
            <a:solidFill>
              <a:srgbClr val="20B3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9686572" y="1763697"/>
            <a:ext cx="2067717" cy="4124810"/>
          </a:xfrm>
          <a:prstGeom prst="rect">
            <a:avLst/>
          </a:prstGeom>
          <a:solidFill>
            <a:srgbClr val="00AFAA">
              <a:alpha val="18000"/>
            </a:srgbClr>
          </a:solidFill>
          <a:ln w="19050">
            <a:solidFill>
              <a:srgbClr val="00AF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686572" y="2718746"/>
            <a:ext cx="2212094" cy="914140"/>
            <a:chOff x="4436579" y="2033662"/>
            <a:chExt cx="2060961" cy="646429"/>
          </a:xfrm>
        </p:grpSpPr>
        <p:sp>
          <p:nvSpPr>
            <p:cNvPr id="49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rgbClr val="00A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50" name="Group 52"/>
            <p:cNvGrpSpPr/>
            <p:nvPr/>
          </p:nvGrpSpPr>
          <p:grpSpPr>
            <a:xfrm>
              <a:off x="4436579" y="2033662"/>
              <a:ext cx="2060961" cy="640080"/>
              <a:chOff x="4427054" y="1584651"/>
              <a:chExt cx="2060961" cy="640080"/>
            </a:xfrm>
          </p:grpSpPr>
          <p:sp>
            <p:nvSpPr>
              <p:cNvPr id="52" name="Rectangle 44"/>
              <p:cNvSpPr/>
              <p:nvPr/>
            </p:nvSpPr>
            <p:spPr>
              <a:xfrm>
                <a:off x="4580580" y="1711589"/>
                <a:ext cx="1907435" cy="509144"/>
              </a:xfrm>
              <a:prstGeom prst="rect">
                <a:avLst/>
              </a:prstGeom>
              <a:solidFill>
                <a:srgbClr val="00A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DIN Pro Regular" panose="020B0504020101020102" pitchFamily="34" charset="0"/>
                    <a:ea typeface="Tahoma" panose="020B0604030504040204" pitchFamily="34" charset="0"/>
                    <a:cs typeface="DIN Pro Regular" panose="020B0504020101020102" pitchFamily="34" charset="0"/>
                  </a:rPr>
                  <a:t>Мониторинг</a:t>
                </a:r>
              </a:p>
            </p:txBody>
          </p:sp>
          <p:sp>
            <p:nvSpPr>
              <p:cNvPr id="54" name="Flowchart: Data 41"/>
              <p:cNvSpPr/>
              <p:nvPr/>
            </p:nvSpPr>
            <p:spPr>
              <a:xfrm rot="16200000" flipH="1" flipV="1">
                <a:off x="4183777" y="1827928"/>
                <a:ext cx="640080" cy="153525"/>
              </a:xfrm>
              <a:prstGeom prst="flowChartInputOutput">
                <a:avLst/>
              </a:prstGeom>
              <a:solidFill>
                <a:srgbClr val="00A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DIN Pro Regular" panose="020B0504020101020102" pitchFamily="34" charset="0"/>
                  <a:ea typeface="Tahoma" panose="020B0604030504040204" pitchFamily="34" charset="0"/>
                  <a:cs typeface="DIN Pro Regular" panose="020B0504020101020102" pitchFamily="34" charset="0"/>
                </a:endParaRPr>
              </a:p>
            </p:txBody>
          </p:sp>
        </p:grpSp>
      </p:grpSp>
      <p:sp>
        <p:nvSpPr>
          <p:cNvPr id="58" name="Oval 37"/>
          <p:cNvSpPr/>
          <p:nvPr/>
        </p:nvSpPr>
        <p:spPr>
          <a:xfrm>
            <a:off x="8360679" y="1007505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AFAB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</a:t>
            </a:r>
            <a:endParaRPr lang="en-US" sz="4000" b="1" dirty="0">
              <a:solidFill>
                <a:srgbClr val="AFABAB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73150" y="2391931"/>
            <a:ext cx="185572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AF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+ выполнение отлагательных условий по </a:t>
            </a:r>
            <a:r>
              <a:rPr lang="ru-RU" sz="14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договору/</a:t>
            </a:r>
            <a:br>
              <a:rPr lang="ru-RU" sz="14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sz="14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соглашению**</a:t>
            </a:r>
            <a:endParaRPr lang="en-US" sz="1400" dirty="0">
              <a:solidFill>
                <a:srgbClr val="00AFAA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Rectangle 44"/>
          <p:cNvSpPr/>
          <p:nvPr/>
        </p:nvSpPr>
        <p:spPr>
          <a:xfrm>
            <a:off x="9725406" y="4065879"/>
            <a:ext cx="1990048" cy="1620026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Целевое использование</a:t>
            </a:r>
          </a:p>
          <a:p>
            <a:pPr algn="ctr">
              <a:lnSpc>
                <a:spcPts val="14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График </a:t>
            </a: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финансирования Календарный план реализации проекта  Смета расходов</a:t>
            </a:r>
          </a:p>
          <a:p>
            <a:pPr algn="ctr">
              <a:lnSpc>
                <a:spcPts val="1700"/>
              </a:lnSpc>
            </a:pP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Достижение ЦПЭ</a:t>
            </a:r>
          </a:p>
          <a:p>
            <a:pPr algn="ctr">
              <a:lnSpc>
                <a:spcPts val="1700"/>
              </a:lnSpc>
            </a:pPr>
            <a:r>
              <a:rPr lang="ru-RU" sz="12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Возврат </a:t>
            </a:r>
            <a:r>
              <a:rPr lang="ru-RU" sz="12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средств займа</a:t>
            </a:r>
            <a:endParaRPr lang="ru-RU" sz="1200" b="1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0" name="Flowchart: Data 42"/>
          <p:cNvSpPr/>
          <p:nvPr/>
        </p:nvSpPr>
        <p:spPr>
          <a:xfrm rot="16200000" flipH="1" flipV="1">
            <a:off x="7435942" y="2531720"/>
            <a:ext cx="905162" cy="213975"/>
          </a:xfrm>
          <a:prstGeom prst="flowChartInputOutpu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1" name="Rectangle 44"/>
          <p:cNvSpPr/>
          <p:nvPr/>
        </p:nvSpPr>
        <p:spPr>
          <a:xfrm>
            <a:off x="6088076" y="2356657"/>
            <a:ext cx="1907435" cy="720000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Экспертиза заявки</a:t>
            </a:r>
          </a:p>
        </p:txBody>
      </p:sp>
      <p:sp>
        <p:nvSpPr>
          <p:cNvPr id="72" name="Flowchart: Data 41"/>
          <p:cNvSpPr/>
          <p:nvPr/>
        </p:nvSpPr>
        <p:spPr>
          <a:xfrm rot="16200000" flipH="1" flipV="1">
            <a:off x="5542943" y="2537179"/>
            <a:ext cx="905162" cy="185101"/>
          </a:xfrm>
          <a:prstGeom prst="flowChartInputOutpu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4" name="Oval 37"/>
          <p:cNvSpPr/>
          <p:nvPr/>
        </p:nvSpPr>
        <p:spPr>
          <a:xfrm>
            <a:off x="10368512" y="2041092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0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A0DAE2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6</a:t>
            </a:r>
            <a:endParaRPr lang="en-US" sz="4000" b="1" dirty="0">
              <a:solidFill>
                <a:srgbClr val="A0DAE2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75" name="Скругленная соединительная линия 74"/>
          <p:cNvCxnSpPr>
            <a:stCxn id="31" idx="7"/>
            <a:endCxn id="58" idx="2"/>
          </p:cNvCxnSpPr>
          <p:nvPr/>
        </p:nvCxnSpPr>
        <p:spPr>
          <a:xfrm rot="5400000" flipH="1" flipV="1">
            <a:off x="7571858" y="974877"/>
            <a:ext cx="440627" cy="1137015"/>
          </a:xfrm>
          <a:prstGeom prst="curvedConnector2">
            <a:avLst/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Data 40"/>
          <p:cNvSpPr/>
          <p:nvPr/>
        </p:nvSpPr>
        <p:spPr>
          <a:xfrm rot="16200000" flipH="1" flipV="1">
            <a:off x="5690702" y="3085015"/>
            <a:ext cx="658937" cy="193559"/>
          </a:xfrm>
          <a:prstGeom prst="flowChartInputOutput">
            <a:avLst/>
          </a:prstGeom>
          <a:solidFill>
            <a:srgbClr val="1F7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7" name="Flowchart: Data 40"/>
          <p:cNvSpPr/>
          <p:nvPr/>
        </p:nvSpPr>
        <p:spPr>
          <a:xfrm rot="16200000" flipH="1" flipV="1">
            <a:off x="7550383" y="2395745"/>
            <a:ext cx="658937" cy="193559"/>
          </a:xfrm>
          <a:prstGeom prst="flowChartInputOutpu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6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10440" y="6415231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35839" y="656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ПРОЦЕСС РАССМОТРЕНИЯ ЗАЯВКИ</a:t>
            </a:r>
            <a:endParaRPr lang="ru-RU" sz="2667" spc="-12" dirty="0">
              <a:solidFill>
                <a:srgbClr val="00AFAA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64571" y="4786755"/>
            <a:ext cx="1638402" cy="288000"/>
          </a:xfrm>
          <a:prstGeom prst="rect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кредит </a:t>
            </a:r>
            <a:r>
              <a:rPr lang="ru-RU" sz="1600" dirty="0"/>
              <a:t>5-250</a:t>
            </a:r>
          </a:p>
        </p:txBody>
      </p:sp>
      <p:sp>
        <p:nvSpPr>
          <p:cNvPr id="78" name="TextBox 94"/>
          <p:cNvSpPr txBox="1">
            <a:spLocks noChangeArrowheads="1"/>
          </p:cNvSpPr>
          <p:nvPr/>
        </p:nvSpPr>
        <p:spPr bwMode="auto">
          <a:xfrm>
            <a:off x="5902973" y="5166015"/>
            <a:ext cx="208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 рабочих дней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264571" y="5191292"/>
            <a:ext cx="1638402" cy="288000"/>
          </a:xfrm>
          <a:prstGeom prst="rect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инфраструктура</a:t>
            </a:r>
          </a:p>
        </p:txBody>
      </p:sp>
      <p:sp>
        <p:nvSpPr>
          <p:cNvPr id="80" name="TextBox 94"/>
          <p:cNvSpPr txBox="1">
            <a:spLocks noChangeArrowheads="1"/>
          </p:cNvSpPr>
          <p:nvPr/>
        </p:nvSpPr>
        <p:spPr bwMode="auto">
          <a:xfrm>
            <a:off x="5902973" y="5549954"/>
            <a:ext cx="208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35 рабочих дней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64571" y="5575231"/>
            <a:ext cx="1638402" cy="288000"/>
          </a:xfrm>
          <a:prstGeom prst="rect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кредит </a:t>
            </a:r>
            <a:r>
              <a:rPr lang="ru-RU" sz="1600" dirty="0"/>
              <a:t>250-1000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0832" y="6011921"/>
            <a:ext cx="10187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*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Стадии предварительного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обращения для моногородов с режимом ЧС федерального характера нет.</a:t>
            </a:r>
          </a:p>
          <a:p>
            <a:r>
              <a:rPr lang="ru-RU" sz="1200" b="1" dirty="0" smtClean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** До </a:t>
            </a:r>
            <a:r>
              <a:rPr lang="ru-RU" sz="1200" b="1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90 календарных дней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 даты подписания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Кредитного договора: оформление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обеспечения исполнения обязательств Заемщика; </a:t>
            </a:r>
          </a:p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открытие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обособленного расчётного счета, с правом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ВЭБ.РФ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акцепта платежных поручений;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иные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условия, в зависимости от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проекта.</a:t>
            </a:r>
            <a:endParaRPr lang="en-US" sz="12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C25DFD55-65D0-174F-BB2A-3680FC25E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33582" r="920"/>
          <a:stretch>
            <a:fillRect/>
          </a:stretch>
        </p:blipFill>
        <p:spPr>
          <a:xfrm>
            <a:off x="4" y="0"/>
            <a:ext cx="6732541" cy="68580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6" name="Freeform 75">
            <a:extLst>
              <a:ext uri="{FF2B5EF4-FFF2-40B4-BE49-F238E27FC236}">
                <a16:creationId xmlns:a16="http://schemas.microsoft.com/office/drawing/2014/main" id="{26A8B9C5-5607-9B4A-AE14-F8E12E0DFBEB}"/>
              </a:ext>
            </a:extLst>
          </p:cNvPr>
          <p:cNvSpPr/>
          <p:nvPr/>
        </p:nvSpPr>
        <p:spPr>
          <a:xfrm>
            <a:off x="-3772" y="-2879"/>
            <a:ext cx="6732541" cy="6860879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3000">
                <a:schemeClr val="tx2">
                  <a:alpha val="85000"/>
                </a:schemeClr>
              </a:gs>
              <a:gs pos="99000">
                <a:srgbClr val="00AFA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9" tIns="45719" rIns="91399" bIns="45719" rtlCol="0" anchor="ctr">
            <a:noAutofit/>
          </a:bodyPr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A8D48-DEE1-BC42-A0E1-0C977A027B17}"/>
              </a:ext>
            </a:extLst>
          </p:cNvPr>
          <p:cNvGrpSpPr/>
          <p:nvPr/>
        </p:nvGrpSpPr>
        <p:grpSpPr>
          <a:xfrm>
            <a:off x="1123525" y="2698517"/>
            <a:ext cx="1289579" cy="1289579"/>
            <a:chOff x="3398838" y="2171701"/>
            <a:chExt cx="346075" cy="346075"/>
          </a:xfrm>
        </p:grpSpPr>
        <p:sp>
          <p:nvSpPr>
            <p:cNvPr id="5" name="Freeform 244">
              <a:extLst>
                <a:ext uri="{FF2B5EF4-FFF2-40B4-BE49-F238E27FC236}">
                  <a16:creationId xmlns:a16="http://schemas.microsoft.com/office/drawing/2014/main" id="{37DBC6F9-3538-C942-9286-6233B77E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2352676"/>
              <a:ext cx="165100" cy="165100"/>
            </a:xfrm>
            <a:custGeom>
              <a:avLst/>
              <a:gdLst>
                <a:gd name="T0" fmla="*/ 33 w 104"/>
                <a:gd name="T1" fmla="*/ 95 h 104"/>
                <a:gd name="T2" fmla="*/ 0 w 104"/>
                <a:gd name="T3" fmla="*/ 104 h 104"/>
                <a:gd name="T4" fmla="*/ 9 w 104"/>
                <a:gd name="T5" fmla="*/ 71 h 104"/>
                <a:gd name="T6" fmla="*/ 80 w 104"/>
                <a:gd name="T7" fmla="*/ 0 h 104"/>
                <a:gd name="T8" fmla="*/ 104 w 104"/>
                <a:gd name="T9" fmla="*/ 23 h 104"/>
                <a:gd name="T10" fmla="*/ 33 w 104"/>
                <a:gd name="T11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5"/>
                  </a:moveTo>
                  <a:lnTo>
                    <a:pt x="0" y="104"/>
                  </a:lnTo>
                  <a:lnTo>
                    <a:pt x="9" y="71"/>
                  </a:lnTo>
                  <a:lnTo>
                    <a:pt x="80" y="0"/>
                  </a:lnTo>
                  <a:lnTo>
                    <a:pt x="104" y="23"/>
                  </a:lnTo>
                  <a:lnTo>
                    <a:pt x="33" y="95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6" name="Line 245">
              <a:extLst>
                <a:ext uri="{FF2B5EF4-FFF2-40B4-BE49-F238E27FC236}">
                  <a16:creationId xmlns:a16="http://schemas.microsoft.com/office/drawing/2014/main" id="{F9B3B3C0-44BC-1647-9046-E4A5F8E11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382838"/>
              <a:ext cx="38100" cy="36513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7" name="Line 246">
              <a:extLst>
                <a:ext uri="{FF2B5EF4-FFF2-40B4-BE49-F238E27FC236}">
                  <a16:creationId xmlns:a16="http://schemas.microsoft.com/office/drawing/2014/main" id="{D0269B35-A5D9-C745-BD1B-D41DF373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2465388"/>
              <a:ext cx="38100" cy="381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8" name="Rectangle 247">
              <a:extLst>
                <a:ext uri="{FF2B5EF4-FFF2-40B4-BE49-F238E27FC236}">
                  <a16:creationId xmlns:a16="http://schemas.microsoft.com/office/drawing/2014/main" id="{07416FDB-6C19-074E-AE07-A9BD1FA9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276476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9" name="Rectangle 248">
              <a:extLst>
                <a:ext uri="{FF2B5EF4-FFF2-40B4-BE49-F238E27FC236}">
                  <a16:creationId xmlns:a16="http://schemas.microsoft.com/office/drawing/2014/main" id="{A803D137-346B-1241-AF85-7DA15F82D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352676"/>
              <a:ext cx="74613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0" name="Rectangle 249">
              <a:extLst>
                <a:ext uri="{FF2B5EF4-FFF2-40B4-BE49-F238E27FC236}">
                  <a16:creationId xmlns:a16="http://schemas.microsoft.com/office/drawing/2014/main" id="{09ED53A2-88CD-8A44-93C0-7427FD97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427288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1" name="Freeform 250">
              <a:extLst>
                <a:ext uri="{FF2B5EF4-FFF2-40B4-BE49-F238E27FC236}">
                  <a16:creationId xmlns:a16="http://schemas.microsoft.com/office/drawing/2014/main" id="{8B716ACC-B652-FD49-89ED-01D2F095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171701"/>
              <a:ext cx="255588" cy="346075"/>
            </a:xfrm>
            <a:custGeom>
              <a:avLst/>
              <a:gdLst>
                <a:gd name="T0" fmla="*/ 90 w 161"/>
                <a:gd name="T1" fmla="*/ 218 h 218"/>
                <a:gd name="T2" fmla="*/ 0 w 161"/>
                <a:gd name="T3" fmla="*/ 218 h 218"/>
                <a:gd name="T4" fmla="*/ 0 w 161"/>
                <a:gd name="T5" fmla="*/ 0 h 218"/>
                <a:gd name="T6" fmla="*/ 104 w 161"/>
                <a:gd name="T7" fmla="*/ 0 h 218"/>
                <a:gd name="T8" fmla="*/ 161 w 161"/>
                <a:gd name="T9" fmla="*/ 57 h 218"/>
                <a:gd name="T10" fmla="*/ 161 w 161"/>
                <a:gd name="T11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18">
                  <a:moveTo>
                    <a:pt x="90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61" y="57"/>
                  </a:lnTo>
                  <a:lnTo>
                    <a:pt x="161" y="118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2" name="Freeform 251">
              <a:extLst>
                <a:ext uri="{FF2B5EF4-FFF2-40B4-BE49-F238E27FC236}">
                  <a16:creationId xmlns:a16="http://schemas.microsoft.com/office/drawing/2014/main" id="{195C7A40-A980-9143-B85F-22C37BA7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171701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57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0" y="57"/>
                  </a:lnTo>
                  <a:lnTo>
                    <a:pt x="57" y="57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3" name="Freeform 252">
              <a:extLst>
                <a:ext uri="{FF2B5EF4-FFF2-40B4-BE49-F238E27FC236}">
                  <a16:creationId xmlns:a16="http://schemas.microsoft.com/office/drawing/2014/main" id="{B1EC2FCC-F5D4-E64E-9405-78FD500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292351"/>
              <a:ext cx="44450" cy="150813"/>
            </a:xfrm>
            <a:custGeom>
              <a:avLst/>
              <a:gdLst>
                <a:gd name="T0" fmla="*/ 0 w 28"/>
                <a:gd name="T1" fmla="*/ 0 h 95"/>
                <a:gd name="T2" fmla="*/ 28 w 28"/>
                <a:gd name="T3" fmla="*/ 0 h 95"/>
                <a:gd name="T4" fmla="*/ 28 w 28"/>
                <a:gd name="T5" fmla="*/ 95 h 95"/>
                <a:gd name="T6" fmla="*/ 0 w 2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28" y="0"/>
                  </a:lnTo>
                  <a:lnTo>
                    <a:pt x="28" y="95"/>
                  </a:lnTo>
                  <a:lnTo>
                    <a:pt x="0" y="95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  <p:sp>
          <p:nvSpPr>
            <p:cNvPr id="14" name="Line 253">
              <a:extLst>
                <a:ext uri="{FF2B5EF4-FFF2-40B4-BE49-F238E27FC236}">
                  <a16:creationId xmlns:a16="http://schemas.microsoft.com/office/drawing/2014/main" id="{51A27210-918B-3C4F-8570-7D1DA294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366963"/>
              <a:ext cx="381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901"/>
              <a:endParaRPr lang="id-ID" sz="1867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6A109E-FC55-1147-9F97-8D0E16504042}"/>
              </a:ext>
            </a:extLst>
          </p:cNvPr>
          <p:cNvCxnSpPr>
            <a:cxnSpLocks/>
          </p:cNvCxnSpPr>
          <p:nvPr/>
        </p:nvCxnSpPr>
        <p:spPr>
          <a:xfrm flipH="1">
            <a:off x="352369" y="5564215"/>
            <a:ext cx="793793" cy="1303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8EA3374-5813-7A45-B5D4-9135E807E8C6}"/>
              </a:ext>
            </a:extLst>
          </p:cNvPr>
          <p:cNvSpPr/>
          <p:nvPr/>
        </p:nvSpPr>
        <p:spPr>
          <a:xfrm>
            <a:off x="1" y="-519954"/>
            <a:ext cx="340659" cy="3406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AD8179F-CF99-B943-82BE-2FA7AD0B7592}"/>
              </a:ext>
            </a:extLst>
          </p:cNvPr>
          <p:cNvSpPr/>
          <p:nvPr/>
        </p:nvSpPr>
        <p:spPr>
          <a:xfrm>
            <a:off x="438009" y="-519954"/>
            <a:ext cx="340659" cy="3406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715028" y="6137009"/>
            <a:ext cx="9476972" cy="730741"/>
          </a:xfrm>
          <a:custGeom>
            <a:avLst/>
            <a:gdLst>
              <a:gd name="connsiteX0" fmla="*/ 0 w 6854158"/>
              <a:gd name="connsiteY0" fmla="*/ 545567 h 545567"/>
              <a:gd name="connsiteX1" fmla="*/ 6854158 w 6854158"/>
              <a:gd name="connsiteY1" fmla="*/ 537882 h 545567"/>
              <a:gd name="connsiteX2" fmla="*/ 6854158 w 6854158"/>
              <a:gd name="connsiteY2" fmla="*/ 0 h 545567"/>
              <a:gd name="connsiteX3" fmla="*/ 299677 w 6854158"/>
              <a:gd name="connsiteY3" fmla="*/ 38420 h 545567"/>
              <a:gd name="connsiteX4" fmla="*/ 0 w 6854158"/>
              <a:gd name="connsiteY4" fmla="*/ 545567 h 54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4158" h="545567">
                <a:moveTo>
                  <a:pt x="0" y="545567"/>
                </a:moveTo>
                <a:lnTo>
                  <a:pt x="6854158" y="537882"/>
                </a:lnTo>
                <a:lnTo>
                  <a:pt x="6854158" y="0"/>
                </a:lnTo>
                <a:lnTo>
                  <a:pt x="299677" y="38420"/>
                </a:lnTo>
                <a:lnTo>
                  <a:pt x="0" y="545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7" tIns="60933" rIns="121867" bIns="60933" spcCol="0" rtlCol="0" anchor="ctr"/>
          <a:lstStyle/>
          <a:p>
            <a:pPr algn="ctr"/>
            <a:endParaRPr lang="ru-RU" sz="24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814FF97-13DD-5347-BE7C-91599647218F}"/>
              </a:ext>
            </a:extLst>
          </p:cNvPr>
          <p:cNvSpPr/>
          <p:nvPr/>
        </p:nvSpPr>
        <p:spPr>
          <a:xfrm>
            <a:off x="876013" y="-519954"/>
            <a:ext cx="340659" cy="3406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A71BF6B-B4F2-1B48-899B-198DC2B49245}"/>
              </a:ext>
            </a:extLst>
          </p:cNvPr>
          <p:cNvSpPr/>
          <p:nvPr/>
        </p:nvSpPr>
        <p:spPr>
          <a:xfrm>
            <a:off x="1314021" y="-519954"/>
            <a:ext cx="340659" cy="3406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19" rIns="91399" bIns="45719" rtlCol="0" anchor="ctr"/>
          <a:lstStyle/>
          <a:p>
            <a:pPr algn="ctr" defTabSz="913901"/>
            <a:endParaRPr lang="en-US" sz="1867">
              <a:solidFill>
                <a:srgbClr val="FFFFFF"/>
              </a:solidFill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80F3FD6-D008-8E4F-B4D2-49E80DBB65E3}"/>
              </a:ext>
            </a:extLst>
          </p:cNvPr>
          <p:cNvCxnSpPr>
            <a:cxnSpLocks/>
          </p:cNvCxnSpPr>
          <p:nvPr/>
        </p:nvCxnSpPr>
        <p:spPr>
          <a:xfrm flipH="1">
            <a:off x="1123553" y="1"/>
            <a:ext cx="608567" cy="999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ine 96">
            <a:extLst>
              <a:ext uri="{FF2B5EF4-FFF2-40B4-BE49-F238E27FC236}">
                <a16:creationId xmlns:a16="http://schemas.microsoft.com/office/drawing/2014/main" id="{C792CCB1-CB84-FB42-86E8-D20B822B8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707789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8" name="Line 97">
            <a:extLst>
              <a:ext uri="{FF2B5EF4-FFF2-40B4-BE49-F238E27FC236}">
                <a16:creationId xmlns:a16="http://schemas.microsoft.com/office/drawing/2014/main" id="{E80CE2A9-A0DB-7044-BC13-635BFCC25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744495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9" name="Line 98">
            <a:extLst>
              <a:ext uri="{FF2B5EF4-FFF2-40B4-BE49-F238E27FC236}">
                <a16:creationId xmlns:a16="http://schemas.microsoft.com/office/drawing/2014/main" id="{9F8C1B91-80A2-9E45-BABB-711DBF602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781200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20" name="Line 99">
            <a:extLst>
              <a:ext uri="{FF2B5EF4-FFF2-40B4-BE49-F238E27FC236}">
                <a16:creationId xmlns:a16="http://schemas.microsoft.com/office/drawing/2014/main" id="{41559281-EA54-9244-BA89-BE3FF2D20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56" y="5817905"/>
            <a:ext cx="92729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3981970" y="1192172"/>
            <a:ext cx="7975578" cy="5601485"/>
          </a:xfrm>
          <a:prstGeom prst="rect">
            <a:avLst/>
          </a:prstGeom>
          <a:noFill/>
          <a:ln>
            <a:noFill/>
          </a:ln>
        </p:spPr>
        <p:txBody>
          <a:bodyPr wrap="square" lIns="121872" tIns="60936" rIns="121872" bIns="60936" anchor="t">
            <a:spAutoFit/>
          </a:bodyPr>
          <a:lstStyle/>
          <a:p>
            <a:pPr marL="1199697" algn="ctr">
              <a:lnSpc>
                <a:spcPct val="130000"/>
              </a:lnSpc>
              <a:spcAft>
                <a:spcPts val="800"/>
              </a:spcAft>
            </a:pPr>
            <a:r>
              <a:rPr lang="ru-RU" sz="32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КОНТАКТЫ КУРАТОРОВ:</a:t>
            </a:r>
            <a:endParaRPr lang="en-US" sz="3200" dirty="0">
              <a:solidFill>
                <a:srgbClr val="323E48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9697">
              <a:lnSpc>
                <a:spcPct val="130000"/>
              </a:lnSpc>
              <a:spcAft>
                <a:spcPts val="800"/>
              </a:spcAft>
            </a:pPr>
            <a:endParaRPr lang="ru-RU" sz="3200" dirty="0">
              <a:solidFill>
                <a:srgbClr val="323E48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9697">
              <a:lnSpc>
                <a:spcPct val="130000"/>
              </a:lnSpc>
              <a:spcAft>
                <a:spcPts val="800"/>
              </a:spcAft>
            </a:pPr>
            <a:endParaRPr lang="ru-RU" sz="3200" dirty="0">
              <a:solidFill>
                <a:srgbClr val="323E48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9697">
              <a:lnSpc>
                <a:spcPct val="130000"/>
              </a:lnSpc>
              <a:spcAft>
                <a:spcPts val="800"/>
              </a:spcAft>
            </a:pPr>
            <a:endParaRPr lang="ru-RU" dirty="0">
              <a:solidFill>
                <a:schemeClr val="bg1">
                  <a:lumMod val="50000"/>
                </a:schemeClr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  <a:hlinkClick r:id="rId4"/>
            </a:endParaRPr>
          </a:p>
          <a:p>
            <a:pPr marL="1199697">
              <a:lnSpc>
                <a:spcPct val="130000"/>
              </a:lnSpc>
              <a:spcAft>
                <a:spcPts val="800"/>
              </a:spcAft>
            </a:pPr>
            <a:endParaRPr lang="ru-RU" dirty="0">
              <a:solidFill>
                <a:schemeClr val="bg1">
                  <a:lumMod val="50000"/>
                </a:schemeClr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  <a:hlinkClick r:id="rId4"/>
            </a:endParaRPr>
          </a:p>
          <a:p>
            <a:pPr marL="1199697">
              <a:lnSpc>
                <a:spcPct val="130000"/>
              </a:lnSpc>
              <a:spcAft>
                <a:spcPts val="800"/>
              </a:spcAft>
            </a:pPr>
            <a:endParaRPr lang="ru-RU" dirty="0">
              <a:solidFill>
                <a:schemeClr val="bg1">
                  <a:lumMod val="50000"/>
                </a:schemeClr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  <a:hlinkClick r:id="rId4"/>
            </a:endParaRPr>
          </a:p>
          <a:p>
            <a:pPr marL="1198563" indent="-658813">
              <a:spcAft>
                <a:spcPts val="800"/>
              </a:spcAft>
            </a:pPr>
            <a:endParaRPr lang="ru-RU" sz="900" dirty="0">
              <a:solidFill>
                <a:srgbClr val="323E48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8563" indent="-658813" algn="ctr">
              <a:spcAft>
                <a:spcPts val="800"/>
              </a:spcAft>
            </a:pPr>
            <a:r>
              <a:rPr lang="ru-RU" sz="32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тел. +7 (495) 604-63-63  </a:t>
            </a:r>
          </a:p>
          <a:p>
            <a:pPr marL="1198563" indent="-658813" algn="ctr">
              <a:spcAft>
                <a:spcPts val="800"/>
              </a:spcAft>
            </a:pPr>
            <a:r>
              <a:rPr lang="en-US" sz="32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e-mail: </a:t>
            </a:r>
            <a:r>
              <a:rPr lang="en-US" sz="3200" dirty="0" smtClean="0">
                <a:noFill/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5"/>
              </a:rPr>
              <a:t>info@veb.ru</a:t>
            </a:r>
            <a:endParaRPr lang="ru-RU" sz="3200" dirty="0" smtClean="0">
              <a:noFill/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  <a:p>
            <a:pPr marL="1198563" indent="-658813" algn="ctr">
              <a:spcAft>
                <a:spcPts val="800"/>
              </a:spcAft>
            </a:pPr>
            <a:r>
              <a:rPr lang="en-US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6"/>
              </a:rPr>
              <a:t>https://</a:t>
            </a:r>
            <a:r>
              <a:rPr lang="ru-RU" sz="2800" dirty="0" err="1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6"/>
              </a:rPr>
              <a:t>вэб.рф</a:t>
            </a:r>
            <a:r>
              <a:rPr lang="ru-RU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6"/>
              </a:rPr>
              <a:t>/</a:t>
            </a:r>
            <a:r>
              <a:rPr lang="en-US" sz="2800" dirty="0" err="1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6"/>
              </a:rPr>
              <a:t>podderzhka-monogorodov</a:t>
            </a:r>
            <a:r>
              <a:rPr lang="en-US" sz="2800" dirty="0" smtClean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6"/>
              </a:rPr>
              <a:t>/</a:t>
            </a:r>
            <a:endParaRPr lang="ru-RU" sz="2800" dirty="0">
              <a:solidFill>
                <a:srgbClr val="00AFAA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  <p:pic>
        <p:nvPicPr>
          <p:cNvPr id="2052" name="Picture 4" descr="http://qrcoder.ru/code/?https%3A%2F%2Fxn--90ab5f.xn--p1ai%2Fpodderzhka-monogorodov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66" y="1884229"/>
            <a:ext cx="2977310" cy="29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5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Новая карта Российской Федерации 2022 года - РИАМО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4" y="605807"/>
            <a:ext cx="10031213" cy="5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295468" y="1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МОНОГОРОДА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0946" y="929946"/>
            <a:ext cx="939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00" spc="-12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Распоряжением Правительства Российской Федерации от 29.07.2014 № 1398-р утвержден перечень монопрофильных муниципальных образований Российской Федерации (моногородов)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808506" y="1986680"/>
            <a:ext cx="2773197" cy="4263339"/>
            <a:chOff x="6418491" y="1232706"/>
            <a:chExt cx="2079898" cy="319750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418491" y="1232706"/>
              <a:ext cx="949410" cy="2450755"/>
            </a:xfrm>
            <a:prstGeom prst="rect">
              <a:avLst/>
            </a:prstGeom>
            <a:noFill/>
            <a:ln w="34925" cap="flat" cmpd="sng" algn="ctr">
              <a:solidFill>
                <a:srgbClr val="20B2A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56010" y="1834805"/>
              <a:ext cx="742379" cy="2595405"/>
            </a:xfrm>
            <a:prstGeom prst="rect">
              <a:avLst/>
            </a:prstGeom>
            <a:noFill/>
            <a:ln w="34925" cap="flat" cmpd="sng" algn="ctr">
              <a:solidFill>
                <a:srgbClr val="FF6C0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6636262" y="1379147"/>
              <a:ext cx="1646756" cy="2900082"/>
              <a:chOff x="8910833" y="852174"/>
              <a:chExt cx="2586746" cy="4570939"/>
            </a:xfrm>
          </p:grpSpPr>
          <p:pic>
            <p:nvPicPr>
              <p:cNvPr id="28" name="Picture 2" descr="В моногорода приглашают индивидуальных предпринимателей - Парламентская  газета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1889" y="2362340"/>
                <a:ext cx="2575690" cy="17046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Министерство труда, занятости и социальной защиты Республики Татарстан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0833" y="852174"/>
                <a:ext cx="2578011" cy="14430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Залечь на дно в Глазове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0833" y="4134107"/>
                <a:ext cx="2578011" cy="12890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1075007" y="1633306"/>
            <a:ext cx="6179813" cy="1126719"/>
            <a:chOff x="945500" y="1441066"/>
            <a:chExt cx="4634860" cy="845040"/>
          </a:xfrm>
        </p:grpSpPr>
        <p:sp>
          <p:nvSpPr>
            <p:cNvPr id="33" name="object 45"/>
            <p:cNvSpPr txBox="1"/>
            <p:nvPr/>
          </p:nvSpPr>
          <p:spPr>
            <a:xfrm>
              <a:off x="1821037" y="1579700"/>
              <a:ext cx="3759323" cy="696250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СУБЪЕКТА </a:t>
              </a:r>
            </a:p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РОССИЙСКОЙ ФЕДЕРАЦИИ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4" name="object 48"/>
            <p:cNvSpPr txBox="1"/>
            <p:nvPr/>
          </p:nvSpPr>
          <p:spPr>
            <a:xfrm>
              <a:off x="945500" y="1441066"/>
              <a:ext cx="2552021" cy="845040"/>
            </a:xfrm>
            <a:prstGeom prst="rect">
              <a:avLst/>
            </a:prstGeom>
          </p:spPr>
          <p:txBody>
            <a:bodyPr vert="horz" wrap="square" lIns="0" tIns="18543" rIns="0" bIns="0" rtlCol="0">
              <a:spAutoFit/>
            </a:bodyPr>
            <a:lstStyle/>
            <a:p>
              <a:pPr marL="14836" defTabSz="1068035">
                <a:spcBef>
                  <a:spcPts val="2127"/>
                </a:spcBef>
              </a:pPr>
              <a:r>
                <a:rPr lang="ru-RU" sz="7200" b="1" spc="-5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63</a:t>
              </a:r>
              <a:endParaRPr sz="72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18289" y="3188675"/>
            <a:ext cx="6790032" cy="1126720"/>
            <a:chOff x="652318" y="2409204"/>
            <a:chExt cx="5092524" cy="845040"/>
          </a:xfrm>
        </p:grpSpPr>
        <p:sp>
          <p:nvSpPr>
            <p:cNvPr id="35" name="object 45"/>
            <p:cNvSpPr txBox="1"/>
            <p:nvPr/>
          </p:nvSpPr>
          <p:spPr>
            <a:xfrm>
              <a:off x="1630277" y="2758273"/>
              <a:ext cx="4114565" cy="349954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МОНОГОРОД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6" name="object 48"/>
            <p:cNvSpPr txBox="1"/>
            <p:nvPr/>
          </p:nvSpPr>
          <p:spPr>
            <a:xfrm>
              <a:off x="652318" y="2409204"/>
              <a:ext cx="2552021" cy="845040"/>
            </a:xfrm>
            <a:prstGeom prst="rect">
              <a:avLst/>
            </a:prstGeom>
          </p:spPr>
          <p:txBody>
            <a:bodyPr vert="horz" wrap="square" lIns="0" tIns="18543" rIns="0" bIns="0" rtlCol="0">
              <a:spAutoFit/>
            </a:bodyPr>
            <a:lstStyle/>
            <a:p>
              <a:pPr marL="14836" defTabSz="1068035">
                <a:spcBef>
                  <a:spcPts val="2127"/>
                </a:spcBef>
              </a:pPr>
              <a:r>
                <a:rPr lang="ru-RU" sz="7200" b="1" spc="-5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321</a:t>
              </a:r>
              <a:endParaRPr sz="72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7129" y="4946667"/>
            <a:ext cx="7027127" cy="1299854"/>
            <a:chOff x="652318" y="3410530"/>
            <a:chExt cx="5270345" cy="974891"/>
          </a:xfrm>
        </p:grpSpPr>
        <p:sp>
          <p:nvSpPr>
            <p:cNvPr id="38" name="object 45"/>
            <p:cNvSpPr txBox="1"/>
            <p:nvPr/>
          </p:nvSpPr>
          <p:spPr>
            <a:xfrm>
              <a:off x="1683764" y="3783978"/>
              <a:ext cx="4114565" cy="349954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МЛН ЧЕЛОВЕК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9" name="object 48"/>
            <p:cNvSpPr txBox="1"/>
            <p:nvPr/>
          </p:nvSpPr>
          <p:spPr>
            <a:xfrm>
              <a:off x="652318" y="3410530"/>
              <a:ext cx="2552021" cy="845040"/>
            </a:xfrm>
            <a:prstGeom prst="rect">
              <a:avLst/>
            </a:prstGeom>
          </p:spPr>
          <p:txBody>
            <a:bodyPr vert="horz" wrap="square" lIns="0" tIns="18543" rIns="0" bIns="0" rtlCol="0">
              <a:spAutoFit/>
            </a:bodyPr>
            <a:lstStyle/>
            <a:p>
              <a:pPr marL="14836" defTabSz="1068035">
                <a:spcBef>
                  <a:spcPts val="2127"/>
                </a:spcBef>
              </a:pPr>
              <a:r>
                <a:rPr lang="en-US" sz="7200" b="1" spc="-5" dirty="0" smtClean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   </a:t>
              </a:r>
              <a:r>
                <a:rPr lang="ru-RU" sz="7200" b="1" spc="-5" dirty="0" smtClean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13</a:t>
              </a:r>
              <a:endParaRPr sz="72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  <p:sp>
          <p:nvSpPr>
            <p:cNvPr id="48" name="object 45"/>
            <p:cNvSpPr txBox="1"/>
            <p:nvPr/>
          </p:nvSpPr>
          <p:spPr>
            <a:xfrm>
              <a:off x="1808098" y="4035467"/>
              <a:ext cx="4114565" cy="349954"/>
            </a:xfrm>
            <a:prstGeom prst="rect">
              <a:avLst/>
            </a:prstGeom>
          </p:spPr>
          <p:txBody>
            <a:bodyPr vert="horz" wrap="square" lIns="0" tIns="55628" rIns="0" bIns="0" rtlCol="0">
              <a:spAutoFit/>
            </a:bodyPr>
            <a:lstStyle/>
            <a:p>
              <a:pPr marL="14836" defTabSz="1068035">
                <a:spcBef>
                  <a:spcPts val="439"/>
                </a:spcBef>
              </a:pP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(</a:t>
              </a:r>
              <a:r>
                <a:rPr lang="ru-RU" sz="2667" spc="-12" dirty="0" smtClean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9</a:t>
              </a:r>
              <a:r>
                <a:rPr lang="en-US" sz="2667" spc="-12" dirty="0" smtClean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 </a:t>
              </a:r>
              <a:r>
                <a:rPr lang="ru-RU" sz="2667" spc="-12" dirty="0" smtClean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% </a:t>
              </a:r>
              <a:r>
                <a:rPr lang="ru-RU" sz="2667" spc="-12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населения страны)</a:t>
              </a:r>
              <a:endParaRPr lang="en-US" sz="2667" spc="-24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</p:grpSp>
      <p:sp>
        <p:nvSpPr>
          <p:cNvPr id="49" name="object 48"/>
          <p:cNvSpPr txBox="1"/>
          <p:nvPr/>
        </p:nvSpPr>
        <p:spPr>
          <a:xfrm>
            <a:off x="10111658" y="1356782"/>
            <a:ext cx="2350937" cy="511167"/>
          </a:xfrm>
          <a:prstGeom prst="rect">
            <a:avLst/>
          </a:prstGeom>
        </p:spPr>
        <p:txBody>
          <a:bodyPr vert="horz" wrap="square" lIns="0" tIns="18543" rIns="0" bIns="0" rtlCol="0">
            <a:spAutoFit/>
          </a:bodyPr>
          <a:lstStyle/>
          <a:p>
            <a:pPr marL="14836" defTabSz="1068035">
              <a:spcBef>
                <a:spcPts val="2127"/>
              </a:spcBef>
            </a:pPr>
            <a:r>
              <a:rPr lang="ru-RU" sz="3200" b="1" spc="-5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91</a:t>
            </a:r>
            <a:r>
              <a:rPr lang="ru-RU" sz="3200" b="1" spc="-5" dirty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 ТОР</a:t>
            </a:r>
            <a:endParaRPr sz="3200" dirty="0">
              <a:solidFill>
                <a:srgbClr val="0A304E"/>
              </a:solidFill>
              <a:latin typeface="DIN Pro Cond Bold" panose="020B0806020101010102" charset="-52"/>
              <a:cs typeface="DIN Pro Cond Bold" panose="020B0806020101010102" charset="-52"/>
            </a:endParaRPr>
          </a:p>
        </p:txBody>
      </p:sp>
      <p:sp>
        <p:nvSpPr>
          <p:cNvPr id="51" name="object 48"/>
          <p:cNvSpPr txBox="1"/>
          <p:nvPr/>
        </p:nvSpPr>
        <p:spPr>
          <a:xfrm>
            <a:off x="10086027" y="1748177"/>
            <a:ext cx="2065907" cy="388056"/>
          </a:xfrm>
          <a:prstGeom prst="rect">
            <a:avLst/>
          </a:prstGeom>
        </p:spPr>
        <p:txBody>
          <a:bodyPr vert="horz" wrap="square" lIns="0" tIns="18543" rIns="0" bIns="0" rtlCol="0">
            <a:spAutoFit/>
          </a:bodyPr>
          <a:lstStyle/>
          <a:p>
            <a:pPr marL="14836" algn="r" defTabSz="1068035">
              <a:spcBef>
                <a:spcPts val="2127"/>
              </a:spcBef>
            </a:pPr>
            <a:r>
              <a:rPr lang="ru-RU" sz="2400" b="1" spc="-5" dirty="0" smtClean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1</a:t>
            </a:r>
            <a:r>
              <a:rPr lang="en-US" sz="2400" b="1" spc="-5" dirty="0" smtClean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040</a:t>
            </a:r>
            <a:r>
              <a:rPr lang="ru-RU" sz="2400" b="1" spc="-5" dirty="0" smtClean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 </a:t>
            </a:r>
            <a:r>
              <a:rPr lang="ru-RU" sz="2400" b="1" spc="-5" dirty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резидентов</a:t>
            </a:r>
            <a:endParaRPr sz="2400" dirty="0">
              <a:solidFill>
                <a:srgbClr val="0A304E"/>
              </a:solidFill>
              <a:latin typeface="DIN Pro Cond Bold" panose="020B0806020101010102" charset="-52"/>
              <a:cs typeface="DIN Pro Cond Bold" panose="020B0806020101010102" charset="-5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32652" y="712109"/>
            <a:ext cx="2142435" cy="243309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024781" y="6096581"/>
            <a:ext cx="16411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000" b="1" spc="-12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НАЛОГОВЫЕ ЛЬГОТЫ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8339" y="6390505"/>
            <a:ext cx="2743200" cy="365125"/>
          </a:xfrm>
        </p:spPr>
        <p:txBody>
          <a:bodyPr/>
          <a:lstStyle/>
          <a:p>
            <a:fld id="{C1E7DC40-A243-4629-A71A-B6AD250D5B50}" type="slidenum">
              <a:rPr lang="ru-RU" b="1" smtClean="0">
                <a:solidFill>
                  <a:schemeClr val="bg1"/>
                </a:solidFill>
              </a:rPr>
              <a:pPr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295468" y="1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ОФИЦИАЛЬНАЯ ИНФОРМАЦИЯ И ДОКУМЕНТЫ</a:t>
            </a:r>
            <a:endParaRPr lang="ru-RU" sz="2667" spc="-12" dirty="0">
              <a:solidFill>
                <a:srgbClr val="0A304E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49565" y="21512"/>
            <a:ext cx="2142435" cy="24330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8339" y="6390505"/>
            <a:ext cx="2743200" cy="365125"/>
          </a:xfrm>
        </p:spPr>
        <p:txBody>
          <a:bodyPr/>
          <a:lstStyle/>
          <a:p>
            <a:fld id="{C1E7DC40-A243-4629-A71A-B6AD250D5B50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988" y="1199033"/>
            <a:ext cx="1065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Постановление </a:t>
            </a:r>
            <a:r>
              <a:rPr lang="ru-RU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Правительства Российской Федерации </a:t>
            </a:r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/>
            </a:r>
            <a:b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от </a:t>
            </a:r>
            <a:r>
              <a:rPr lang="ru-RU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28 декабря 2021г. № 2517 </a:t>
            </a:r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/>
            </a:r>
            <a:b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«</a:t>
            </a:r>
            <a:r>
              <a:rPr lang="ru-RU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 утверждении правил предоставления субсидии из федерального бюджета в виде имущественного взноса Российской Федерации в государственную корпорацию развития «ВЭБ.РФ» на реализацию проектов развития </a:t>
            </a:r>
            <a:r>
              <a:rPr lang="ru-RU" dirty="0" err="1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монопрофильных</a:t>
            </a:r>
            <a:r>
              <a:rPr lang="ru-RU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муниципальных образований </a:t>
            </a:r>
            <a:endParaRPr lang="ru-RU" dirty="0" smtClean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 algn="ctr"/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 </a:t>
            </a:r>
            <a:r>
              <a:rPr lang="ru-RU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 внесении изменений в меморандум о финансовой политике </a:t>
            </a:r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/>
            </a:r>
            <a:b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государственной </a:t>
            </a:r>
            <a:r>
              <a:rPr lang="ru-RU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корпорации развития «ВЭБ.РФ»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4441" y="4669771"/>
            <a:ext cx="5182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8563" indent="-658813">
              <a:spcAft>
                <a:spcPts val="800"/>
              </a:spcAft>
            </a:pPr>
            <a:r>
              <a:rPr lang="en-US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5"/>
              </a:rPr>
              <a:t>https://</a:t>
            </a:r>
            <a:r>
              <a:rPr lang="ru-RU" dirty="0" err="1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5"/>
              </a:rPr>
              <a:t>вэб.рф</a:t>
            </a:r>
            <a:r>
              <a:rPr lang="ru-RU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5"/>
              </a:rPr>
              <a:t>/</a:t>
            </a:r>
            <a:r>
              <a:rPr lang="en-US" dirty="0" err="1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5"/>
              </a:rPr>
              <a:t>podderzhka-monogorodov</a:t>
            </a:r>
            <a:r>
              <a:rPr lang="en-US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5"/>
              </a:rPr>
              <a:t>/</a:t>
            </a:r>
            <a:endParaRPr lang="ru-RU" dirty="0">
              <a:solidFill>
                <a:srgbClr val="00AFAA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3851562" y="4004571"/>
            <a:ext cx="3824349" cy="53147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ИНФОРМАЦИЯ НА САЙТЕ ВЭБ.РФ</a:t>
            </a:r>
            <a:endParaRPr lang="ru-RU" sz="1800" spc="-12" dirty="0">
              <a:solidFill>
                <a:srgbClr val="0A304E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655" y="6471519"/>
            <a:ext cx="9366165" cy="153888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400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625062" y="1014580"/>
            <a:ext cx="0" cy="5400000"/>
          </a:xfrm>
          <a:prstGeom prst="line">
            <a:avLst/>
          </a:prstGeom>
          <a:ln>
            <a:solidFill>
              <a:srgbClr val="A3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4800" y="587686"/>
            <a:ext cx="22902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НАПРАВЛЕНИЯ РАСХОДОВАНИЯ </a:t>
            </a:r>
            <a:r>
              <a:rPr lang="ru-RU" sz="16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СУБСИДИИ</a:t>
            </a:r>
            <a:endParaRPr lang="ru-RU" sz="1600" b="1" dirty="0">
              <a:solidFill>
                <a:srgbClr val="55697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162" y="1488537"/>
            <a:ext cx="2064690" cy="2803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</a:t>
            </a:r>
            <a:r>
              <a:rPr lang="ru-RU" sz="14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ФИНАНСИРОВАНИЕ</a:t>
            </a: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</a:t>
            </a:r>
            <a:r>
              <a:rPr lang="ru-RU" sz="1400" b="1" dirty="0" smtClean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кредит)</a:t>
            </a:r>
            <a:endParaRPr lang="ru-RU" sz="1400" b="1" dirty="0">
              <a:solidFill>
                <a:srgbClr val="55697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162" y="4509212"/>
            <a:ext cx="2064690" cy="1682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БЕЗВОЗВРАТНОЕ ФИНАНСИРОВАНИЕ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99014" y="1408019"/>
            <a:ext cx="11160000" cy="0"/>
          </a:xfrm>
          <a:prstGeom prst="line">
            <a:avLst/>
          </a:prstGeom>
          <a:ln>
            <a:solidFill>
              <a:srgbClr val="A3A2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4"/>
          <p:cNvSpPr txBox="1">
            <a:spLocks/>
          </p:cNvSpPr>
          <p:nvPr/>
        </p:nvSpPr>
        <p:spPr>
          <a:xfrm>
            <a:off x="334800" y="161317"/>
            <a:ext cx="11106150" cy="50147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Navigo" panose="02070503070706040303" pitchFamily="18" charset="0"/>
                <a:cs typeface="+mj-cs"/>
              </a:defRPr>
            </a:lvl1pPr>
          </a:lstStyle>
          <a:p>
            <a:endParaRPr lang="ru-RU" dirty="0">
              <a:solidFill>
                <a:schemeClr val="bg2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2189" y="826324"/>
            <a:ext cx="5846823" cy="399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 ПРОДУКТА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80538" y="4528597"/>
            <a:ext cx="4078474" cy="71563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95% от стоимости инфраструктуры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0455" y="1486911"/>
            <a:ext cx="296434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5 МЛН ДО </a:t>
            </a:r>
            <a:r>
              <a:rPr lang="en-US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</a:t>
            </a: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МЛРД РУБЛЕЙ</a:t>
            </a:r>
            <a:endParaRPr lang="ru-RU" sz="1400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0455" y="2341471"/>
            <a:ext cx="296434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</a:t>
            </a: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250 </a:t>
            </a: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МЛН ДО 1 МЛРД РУБЛЕЙ</a:t>
            </a:r>
            <a:endParaRPr lang="ru-RU" sz="1400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0455" y="3176362"/>
            <a:ext cx="296434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МОНОГОРОДОВ С РЕЖИМОМ ЧС ФЕДЕРАЛЬНОГО ХАРАКТЕРА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9587" y="1468215"/>
            <a:ext cx="1553555" cy="691542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5 – </a:t>
            </a:r>
            <a:r>
              <a:rPr lang="ru-RU" dirty="0" smtClean="0">
                <a:solidFill>
                  <a:srgbClr val="41566D"/>
                </a:solidFill>
              </a:rPr>
              <a:t>1000</a:t>
            </a:r>
            <a:endParaRPr lang="ru-RU" dirty="0">
              <a:solidFill>
                <a:srgbClr val="41566D"/>
              </a:solidFill>
            </a:endParaRPr>
          </a:p>
          <a:p>
            <a:r>
              <a:rPr lang="ru-RU" sz="1200" dirty="0" smtClean="0">
                <a:solidFill>
                  <a:srgbClr val="41566D"/>
                </a:solidFill>
              </a:rPr>
              <a:t>(капитальные вложения</a:t>
            </a:r>
            <a:r>
              <a:rPr lang="en-US" sz="1200" dirty="0" smtClean="0">
                <a:solidFill>
                  <a:srgbClr val="41566D"/>
                </a:solidFill>
              </a:rPr>
              <a:t>)</a:t>
            </a:r>
            <a:endParaRPr lang="ru-RU" sz="1200" dirty="0">
              <a:solidFill>
                <a:srgbClr val="41566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5283" y="1529487"/>
            <a:ext cx="110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52585E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sz="1600" dirty="0" smtClean="0">
                <a:solidFill>
                  <a:srgbClr val="41566D"/>
                </a:solidFill>
              </a:rPr>
              <a:t>1%</a:t>
            </a:r>
            <a:r>
              <a:rPr lang="en-US" sz="1600" dirty="0" smtClean="0">
                <a:solidFill>
                  <a:srgbClr val="41566D"/>
                </a:solidFill>
              </a:rPr>
              <a:t> </a:t>
            </a:r>
            <a:r>
              <a:rPr lang="ru-RU" sz="1600" dirty="0">
                <a:solidFill>
                  <a:srgbClr val="41566D"/>
                </a:solidFill>
              </a:rPr>
              <a:t>годовых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5283" y="3365513"/>
            <a:ext cx="115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0% </a:t>
            </a:r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годовых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535" y="2369866"/>
            <a:ext cx="115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5</a:t>
            </a:r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% </a:t>
            </a:r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годовых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09875" y="1470113"/>
            <a:ext cx="1662324" cy="72210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sz="1400" dirty="0">
                <a:solidFill>
                  <a:srgbClr val="41566D"/>
                </a:solidFill>
              </a:rPr>
              <a:t>Под гарантию</a:t>
            </a:r>
          </a:p>
          <a:p>
            <a:r>
              <a:rPr lang="ru-RU" sz="1400" dirty="0">
                <a:solidFill>
                  <a:srgbClr val="41566D"/>
                </a:solidFill>
              </a:rPr>
              <a:t>(</a:t>
            </a:r>
            <a:r>
              <a:rPr lang="ru-RU" sz="1400" dirty="0" smtClean="0">
                <a:solidFill>
                  <a:srgbClr val="41566D"/>
                </a:solidFill>
              </a:rPr>
              <a:t>Банк*, </a:t>
            </a:r>
            <a:r>
              <a:rPr lang="ru-RU" sz="1400" dirty="0">
                <a:solidFill>
                  <a:srgbClr val="41566D"/>
                </a:solidFill>
              </a:rPr>
              <a:t>КМСП)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9874" y="2281759"/>
            <a:ext cx="1662325" cy="72350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 smtClean="0">
                <a:solidFill>
                  <a:srgbClr val="41566D"/>
                </a:solidFill>
              </a:rPr>
              <a:t>Под залоги/гарантии</a:t>
            </a:r>
            <a:endParaRPr lang="ru-RU" strike="sngStrike" dirty="0">
              <a:solidFill>
                <a:srgbClr val="41566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9875" y="3495179"/>
            <a:ext cx="1657324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Под гарантию</a:t>
            </a:r>
          </a:p>
          <a:p>
            <a:r>
              <a:rPr lang="ru-RU" dirty="0">
                <a:solidFill>
                  <a:srgbClr val="41566D"/>
                </a:solidFill>
              </a:rPr>
              <a:t>(</a:t>
            </a:r>
            <a:r>
              <a:rPr lang="ru-RU" dirty="0" smtClean="0">
                <a:solidFill>
                  <a:srgbClr val="41566D"/>
                </a:solidFill>
              </a:rPr>
              <a:t>Банк*, </a:t>
            </a:r>
            <a:r>
              <a:rPr lang="ru-RU" dirty="0">
                <a:solidFill>
                  <a:srgbClr val="41566D"/>
                </a:solidFill>
              </a:rPr>
              <a:t>КМСП)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499014" y="4445898"/>
            <a:ext cx="11160000" cy="0"/>
          </a:xfrm>
          <a:prstGeom prst="line">
            <a:avLst/>
          </a:prstGeom>
          <a:ln>
            <a:solidFill>
              <a:srgbClr val="A3A2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40455" y="4510173"/>
            <a:ext cx="2964340" cy="745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ИНФРАСТРУКТУРА ДЛЯ НОВЫХ </a:t>
            </a:r>
            <a:r>
              <a:rPr lang="ru-RU" sz="14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ПРОЕКТОВ</a:t>
            </a:r>
            <a:endParaRPr lang="ru-RU" sz="1400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40455" y="5311448"/>
            <a:ext cx="2964340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СОЦИАЛЬНАЯ ИНФРАСТРУКТУРА</a:t>
            </a:r>
          </a:p>
          <a:p>
            <a:pPr>
              <a:lnSpc>
                <a:spcPts val="1800"/>
              </a:lnSpc>
            </a:pPr>
            <a:r>
              <a:rPr lang="ru-RU" sz="1400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моногородов с численностью </a:t>
            </a:r>
            <a:r>
              <a:rPr lang="ru-RU" sz="14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50 тыс. человек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588" y="4533333"/>
            <a:ext cx="1553554" cy="165042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750</a:t>
            </a:r>
            <a:endParaRPr lang="ru-RU" sz="1600" dirty="0">
              <a:solidFill>
                <a:srgbClr val="41566D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ctr"/>
            <a:r>
              <a:rPr lang="ru-RU" sz="12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(капитальные вложения)</a:t>
            </a:r>
            <a:endParaRPr lang="en-US" sz="1200" dirty="0">
              <a:solidFill>
                <a:srgbClr val="41566D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17315" y="2289545"/>
            <a:ext cx="115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52585E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sz="1200" dirty="0">
                <a:solidFill>
                  <a:srgbClr val="41566D"/>
                </a:solidFill>
              </a:rPr>
              <a:t>до 80 %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17315" y="2942561"/>
            <a:ext cx="115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80 %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12191" y="1014580"/>
            <a:ext cx="0" cy="5275732"/>
          </a:xfrm>
          <a:prstGeom prst="line">
            <a:avLst/>
          </a:prstGeom>
          <a:ln>
            <a:solidFill>
              <a:srgbClr val="A3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5060" y="828464"/>
            <a:ext cx="3187130" cy="399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ВИД ПРОДУКТА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80538" y="5317301"/>
            <a:ext cx="4078476" cy="858148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до 50% от стоимости </a:t>
            </a:r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/>
            </a:r>
            <a:b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</a:br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социальной инфраструктуры</a:t>
            </a:r>
            <a:endParaRPr lang="ru-RU" sz="1600" dirty="0">
              <a:solidFill>
                <a:srgbClr val="41566D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62450" y="1477801"/>
            <a:ext cx="1396564" cy="211088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Финансиро-вание</a:t>
            </a:r>
            <a:r>
              <a:rPr lang="ru-RU" sz="1600" dirty="0" smtClean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</a:t>
            </a:r>
            <a:endParaRPr lang="ru-RU" sz="1600" dirty="0">
              <a:solidFill>
                <a:srgbClr val="41566D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ctr"/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не более 80%</a:t>
            </a:r>
            <a:r>
              <a:rPr lang="en-US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</a:t>
            </a:r>
            <a:r>
              <a:rPr lang="ru-RU" sz="1600" dirty="0">
                <a:solidFill>
                  <a:srgbClr val="41566D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от стоимости проекта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19587" y="2305382"/>
            <a:ext cx="1553555" cy="673601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en-US" dirty="0">
                <a:solidFill>
                  <a:srgbClr val="41566D"/>
                </a:solidFill>
              </a:rPr>
              <a:t>250</a:t>
            </a:r>
            <a:r>
              <a:rPr lang="ru-RU" dirty="0">
                <a:solidFill>
                  <a:srgbClr val="41566D"/>
                </a:solidFill>
              </a:rPr>
              <a:t> – </a:t>
            </a:r>
            <a:r>
              <a:rPr lang="en-US" dirty="0">
                <a:solidFill>
                  <a:srgbClr val="41566D"/>
                </a:solidFill>
              </a:rPr>
              <a:t>100</a:t>
            </a:r>
            <a:r>
              <a:rPr lang="ru-RU" dirty="0">
                <a:solidFill>
                  <a:srgbClr val="41566D"/>
                </a:solidFill>
              </a:rPr>
              <a:t>0</a:t>
            </a:r>
          </a:p>
          <a:p>
            <a:r>
              <a:rPr lang="ru-RU" sz="1200" dirty="0">
                <a:solidFill>
                  <a:srgbClr val="41566D"/>
                </a:solidFill>
              </a:rPr>
              <a:t>(капитальные вложения</a:t>
            </a:r>
            <a:r>
              <a:rPr lang="en-US" sz="1200" dirty="0">
                <a:solidFill>
                  <a:srgbClr val="41566D"/>
                </a:solidFill>
              </a:rPr>
              <a:t>)</a:t>
            </a:r>
            <a:endParaRPr lang="ru-RU" sz="1200" dirty="0">
              <a:solidFill>
                <a:srgbClr val="41566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19587" y="3108919"/>
            <a:ext cx="1553555" cy="604722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5 – 250</a:t>
            </a:r>
          </a:p>
          <a:p>
            <a:r>
              <a:rPr lang="ru-RU" sz="1200" dirty="0">
                <a:solidFill>
                  <a:srgbClr val="41566D"/>
                </a:solidFill>
              </a:rPr>
              <a:t>(капитальные вложения</a:t>
            </a:r>
            <a:r>
              <a:rPr lang="en-US" sz="1200" dirty="0">
                <a:solidFill>
                  <a:srgbClr val="41566D"/>
                </a:solidFill>
              </a:rPr>
              <a:t>)</a:t>
            </a:r>
            <a:endParaRPr lang="ru-RU" sz="1200" dirty="0">
              <a:solidFill>
                <a:srgbClr val="41566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2765" y="3793437"/>
            <a:ext cx="1550377" cy="587370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5 – 50</a:t>
            </a:r>
          </a:p>
          <a:p>
            <a:r>
              <a:rPr lang="ru-RU" sz="1200" dirty="0" smtClean="0">
                <a:solidFill>
                  <a:srgbClr val="41566D"/>
                </a:solidFill>
              </a:rPr>
              <a:t>(текущая деятельность)</a:t>
            </a:r>
            <a:endParaRPr lang="ru-RU" sz="1200" dirty="0">
              <a:solidFill>
                <a:srgbClr val="41566D"/>
              </a:solidFill>
            </a:endParaRPr>
          </a:p>
        </p:txBody>
      </p:sp>
      <p:cxnSp>
        <p:nvCxnSpPr>
          <p:cNvPr id="36" name="Соединительная линия уступом 35"/>
          <p:cNvCxnSpPr>
            <a:endCxn id="16" idx="0"/>
          </p:cNvCxnSpPr>
          <p:nvPr/>
        </p:nvCxnSpPr>
        <p:spPr>
          <a:xfrm>
            <a:off x="7071835" y="3120253"/>
            <a:ext cx="880799" cy="245260"/>
          </a:xfrm>
          <a:prstGeom prst="bentConnector2">
            <a:avLst/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6995160" y="4016792"/>
            <a:ext cx="957474" cy="366173"/>
          </a:xfrm>
          <a:prstGeom prst="bentConnector2">
            <a:avLst/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7952633" y="3122184"/>
            <a:ext cx="1345958" cy="372995"/>
          </a:xfrm>
          <a:prstGeom prst="bentConnector3">
            <a:avLst>
              <a:gd name="adj1" fmla="val 98173"/>
            </a:avLst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7979165" y="4013001"/>
            <a:ext cx="1425987" cy="375583"/>
          </a:xfrm>
          <a:prstGeom prst="bentConnector3">
            <a:avLst>
              <a:gd name="adj1" fmla="val 92555"/>
            </a:avLst>
          </a:prstGeom>
          <a:ln w="9525" cap="flat">
            <a:solidFill>
              <a:srgbClr val="29948C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41" name="Полилиния 40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42" name="Номер слайда 2"/>
          <p:cNvSpPr txBox="1">
            <a:spLocks/>
          </p:cNvSpPr>
          <p:nvPr/>
        </p:nvSpPr>
        <p:spPr>
          <a:xfrm>
            <a:off x="8768339" y="6390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7DC40-A243-4629-A71A-B6AD250D5B50}" type="slidenum">
              <a:rPr lang="ru-RU" b="1" smtClean="0">
                <a:solidFill>
                  <a:schemeClr val="bg1"/>
                </a:solidFill>
              </a:rPr>
              <a:pPr/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295469" y="2"/>
            <a:ext cx="9697104" cy="736302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НАПРАВЛЕНИЯ </a:t>
            </a:r>
            <a:r>
              <a:rPr lang="ru-RU" sz="2667" spc="-12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ФИНАНСОВОЙ </a:t>
            </a: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ПОДДЕРЖКИ</a:t>
            </a:r>
            <a:endParaRPr lang="ru-RU" sz="2667" spc="-12" dirty="0">
              <a:solidFill>
                <a:srgbClr val="0A304E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73026" y="3721954"/>
            <a:ext cx="1402138" cy="468000"/>
          </a:xfrm>
          <a:prstGeom prst="rect">
            <a:avLst/>
          </a:prstGeom>
          <a:ln w="25400" cmpd="sng">
            <a:solidFill>
              <a:srgbClr val="3EA9A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r>
              <a:rPr lang="ru-RU" dirty="0">
                <a:solidFill>
                  <a:srgbClr val="41566D"/>
                </a:solidFill>
              </a:rPr>
              <a:t>до </a:t>
            </a:r>
            <a:r>
              <a:rPr lang="ru-RU" dirty="0" smtClean="0">
                <a:solidFill>
                  <a:srgbClr val="41566D"/>
                </a:solidFill>
              </a:rPr>
              <a:t>100%</a:t>
            </a:r>
            <a:endParaRPr lang="ru-RU" dirty="0">
              <a:solidFill>
                <a:srgbClr val="41566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206" y="6335910"/>
            <a:ext cx="1006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*Входит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Перечень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системно значимых кредитных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организаций Банка России</a:t>
            </a:r>
            <a:endParaRPr lang="ru-RU" sz="12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75933" y="6279554"/>
            <a:ext cx="5182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8563" indent="-658813">
              <a:spcAft>
                <a:spcPts val="800"/>
              </a:spcAft>
            </a:pPr>
            <a:r>
              <a:rPr lang="en-US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3"/>
              </a:rPr>
              <a:t>https://</a:t>
            </a:r>
            <a:r>
              <a:rPr lang="ru-RU" dirty="0" err="1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3"/>
              </a:rPr>
              <a:t>вэб.рф</a:t>
            </a:r>
            <a:r>
              <a:rPr lang="ru-RU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3"/>
              </a:rPr>
              <a:t>/</a:t>
            </a:r>
            <a:r>
              <a:rPr lang="en-US" dirty="0" err="1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3"/>
              </a:rPr>
              <a:t>podderzhka-monogorodov</a:t>
            </a:r>
            <a:r>
              <a:rPr lang="en-US" dirty="0">
                <a:solidFill>
                  <a:srgbClr val="00AFAA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  <a:hlinkClick r:id="rId3"/>
              </a:rPr>
              <a:t>/</a:t>
            </a:r>
            <a:endParaRPr lang="ru-RU" dirty="0">
              <a:solidFill>
                <a:srgbClr val="00AFAA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Группа 93"/>
          <p:cNvGrpSpPr/>
          <p:nvPr/>
        </p:nvGrpSpPr>
        <p:grpSpPr>
          <a:xfrm>
            <a:off x="8079553" y="165770"/>
            <a:ext cx="3980577" cy="6084249"/>
            <a:chOff x="7620000" y="-1"/>
            <a:chExt cx="4594334" cy="6361080"/>
          </a:xfrm>
        </p:grpSpPr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461721"/>
              <a:ext cx="4572000" cy="30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-1"/>
              <a:ext cx="4572000" cy="3160395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33" y="4391025"/>
              <a:ext cx="4572001" cy="1970054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Прямоугольник 82"/>
          <p:cNvSpPr/>
          <p:nvPr/>
        </p:nvSpPr>
        <p:spPr>
          <a:xfrm>
            <a:off x="227877" y="3784498"/>
            <a:ext cx="1916934" cy="77838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916593" y="1432223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4611" y="1906919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895611" y="644693"/>
            <a:ext cx="8629663" cy="4747987"/>
          </a:xfrm>
          <a:prstGeom prst="rect">
            <a:avLst/>
          </a:prstGeom>
        </p:spPr>
        <p:txBody>
          <a:bodyPr lIns="91404" tIns="45719" rIns="91404" bIns="4571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</a:t>
            </a:r>
            <a:r>
              <a:rPr lang="ru-RU" sz="26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КРЕДИТЫ</a:t>
            </a:r>
            <a:endParaRPr lang="ru-RU" sz="26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324583" y="1304787"/>
            <a:ext cx="5457092" cy="1011844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5 млн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1 млрд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рублей (включительно)</a:t>
            </a: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Ставка: </a:t>
            </a: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1%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2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8905" y="1768421"/>
            <a:ext cx="2751180" cy="954107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Обеспечение*: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банковская гарантия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</a:t>
            </a: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АО «Корпорация «МСП»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235401" y="2851619"/>
            <a:ext cx="2663180" cy="466605"/>
          </a:xfrm>
          <a:prstGeom prst="rect">
            <a:avLst/>
          </a:prstGeom>
        </p:spPr>
        <p:txBody>
          <a:bodyPr vert="horz" wrap="square" lIns="0" tIns="55628" rIns="0" bIns="0" rtlCol="0">
            <a:spAutoFit/>
          </a:bodyPr>
          <a:lstStyle/>
          <a:p>
            <a:pPr marL="14836" defTabSz="1068035">
              <a:spcBef>
                <a:spcPts val="439"/>
              </a:spcBef>
            </a:pPr>
            <a:r>
              <a:rPr lang="ru-RU" sz="26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</a:t>
            </a:r>
            <a:endParaRPr lang="en-US" sz="2667" b="1" spc="-24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54610" y="4025284"/>
            <a:ext cx="3085366" cy="220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отсутствие зависимости проекта от деятельности градообразующих организаций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средства ВЭБ.РФ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могут быть направлены только на капитальные вложения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проекты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реализуются на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территории моногорода</a:t>
            </a: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328178" y="3409695"/>
            <a:ext cx="1346986" cy="54718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Срок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кредитования</a:t>
            </a:r>
            <a:endParaRPr lang="ru-RU" sz="18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762058" y="4074667"/>
            <a:ext cx="1208778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15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317398" y="3784001"/>
            <a:ext cx="2085048" cy="779372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2416456" y="3419897"/>
            <a:ext cx="1495829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Отсрочка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основного долга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2508355" y="3956876"/>
            <a:ext cx="1894090" cy="3311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лет, но не более инвест. фазы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39984" y="4926416"/>
            <a:ext cx="4162461" cy="117528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47303" y="4589725"/>
            <a:ext cx="3342792" cy="5624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Структура финансирования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проекта**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411420" y="5152215"/>
            <a:ext cx="3787842" cy="56810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более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80%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 ВЭБ.РФ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indent="-380990" defTabSz="913924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менее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20%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Инвестор </a:t>
            </a:r>
            <a:r>
              <a:rPr lang="ru-RU" sz="12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(включая ранее понесённые затраты за период не более </a:t>
            </a:r>
            <a:r>
              <a:rPr lang="ru-RU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3-х </a:t>
            </a:r>
            <a:r>
              <a:rPr lang="ru-RU" sz="12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лет)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14767" y="3781903"/>
            <a:ext cx="3084401" cy="2446627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4814284" y="3455799"/>
            <a:ext cx="2291385" cy="5642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Условия 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всех направлений</a:t>
            </a: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8339" y="6390505"/>
            <a:ext cx="2743200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031" y="6228530"/>
            <a:ext cx="806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*На полную сумму обязательств (основной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долг и проценты, начисленные не менее чем за 6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месяцев).</a:t>
            </a:r>
          </a:p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**Пропорциональное участие на инвестиционной фазе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46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902080" y="1432059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70098" y="1906755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70640" y="5235653"/>
            <a:ext cx="4092309" cy="71213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связанные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 реализацией </a:t>
            </a: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проекта;</a:t>
            </a:r>
          </a:p>
          <a:p>
            <a:pPr marL="380990" indent="-380990" defTabSz="91392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на инфраструктуру в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рамках </a:t>
            </a: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реализации концессионных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соглашений</a:t>
            </a:r>
            <a:r>
              <a:rPr lang="ru-RU" sz="11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, соглашений о ГЧП/МЧП.</a:t>
            </a:r>
            <a:endParaRPr lang="ru-RU" sz="1100" spc="-12" dirty="0" smtClean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419860" y="4885477"/>
            <a:ext cx="3787842" cy="32358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более </a:t>
            </a:r>
            <a:r>
              <a:rPr lang="ru-RU" sz="14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80%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 ВЭБ.РФ: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19859" y="5775035"/>
            <a:ext cx="4082103" cy="37351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менее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20%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средства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Инвестора</a:t>
            </a:r>
            <a:r>
              <a:rPr lang="ru-RU" sz="14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lang="ru-RU" sz="11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(включая ранее понесённые затраты за период не более 3-х лет)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16593" y="1432223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4611" y="1906919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895611" y="644693"/>
            <a:ext cx="8629663" cy="4747987"/>
          </a:xfrm>
          <a:prstGeom prst="rect">
            <a:avLst/>
          </a:prstGeom>
        </p:spPr>
        <p:txBody>
          <a:bodyPr lIns="91404" tIns="45719" rIns="91404" bIns="4571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07435" y="349596"/>
            <a:ext cx="10896533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КРЕДИТЫ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324583" y="1304787"/>
            <a:ext cx="5457092" cy="1011844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</a:t>
            </a: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250 млн до 1 млрд рублей</a:t>
            </a: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2133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Ставка: 5% 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2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8905" y="1768421"/>
            <a:ext cx="2751180" cy="1384995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Обеспечение*:</a:t>
            </a:r>
            <a:endParaRPr lang="ru-RU" sz="1400" b="1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залоги</a:t>
            </a:r>
            <a:endParaRPr lang="ru-RU" sz="1400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Субъекта РФ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</a:t>
            </a: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ные виды обеспечения </a:t>
            </a:r>
            <a:b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 соответствии с требованиями ВЭБ.РФ  </a:t>
            </a:r>
            <a:endParaRPr lang="ru-RU" sz="1400" dirty="0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347303" y="2661094"/>
            <a:ext cx="2663180" cy="466605"/>
          </a:xfrm>
          <a:prstGeom prst="rect">
            <a:avLst/>
          </a:prstGeom>
        </p:spPr>
        <p:txBody>
          <a:bodyPr vert="horz" wrap="square" lIns="0" tIns="55628" rIns="0" bIns="0" rtlCol="0">
            <a:spAutoFit/>
          </a:bodyPr>
          <a:lstStyle/>
          <a:p>
            <a:pPr marL="14836" defTabSz="1068035">
              <a:spcBef>
                <a:spcPts val="439"/>
              </a:spcBef>
            </a:pPr>
            <a:r>
              <a:rPr lang="ru-RU" sz="26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</a:t>
            </a:r>
            <a:endParaRPr lang="en-US" sz="2667" b="1" spc="-24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8339" y="6390505"/>
            <a:ext cx="2743200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8047532" y="356789"/>
            <a:ext cx="3993247" cy="5936338"/>
            <a:chOff x="7583042" y="199709"/>
            <a:chExt cx="4608958" cy="6161370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3042" y="1914815"/>
              <a:ext cx="4572000" cy="2760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0" y="199709"/>
              <a:ext cx="4572000" cy="2760974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3042" y="4157707"/>
              <a:ext cx="4572000" cy="2203372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Прямоугольник 36"/>
          <p:cNvSpPr/>
          <p:nvPr/>
        </p:nvSpPr>
        <p:spPr>
          <a:xfrm>
            <a:off x="227877" y="3584993"/>
            <a:ext cx="1916934" cy="778380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28178" y="3210190"/>
            <a:ext cx="1346986" cy="54718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Срок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кредитования</a:t>
            </a:r>
            <a:endParaRPr lang="ru-RU" sz="18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62058" y="3875162"/>
            <a:ext cx="1208778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15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96629" y="3584001"/>
            <a:ext cx="2273153" cy="779372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416456" y="3220392"/>
            <a:ext cx="1495829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Отсрочка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основного долга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338810" y="3758543"/>
            <a:ext cx="2163153" cy="3311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лет, но не более инвестиционной фазы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54610" y="4025284"/>
            <a:ext cx="3085366" cy="220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отсутствие зависимости проекта от деятельности градообразующих организаций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средства ВЭБ.РФ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могут быть направлены только на капитальные вложения</a:t>
            </a:r>
          </a:p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проекты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реализуются на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территории моногорода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14767" y="3781903"/>
            <a:ext cx="3084401" cy="2504336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814284" y="3455799"/>
            <a:ext cx="2291385" cy="5642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Условия 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всех направлений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9984" y="4726911"/>
            <a:ext cx="4322965" cy="1559328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347303" y="4390220"/>
            <a:ext cx="3342792" cy="5624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Структура финансирования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проекта**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7877" y="6344518"/>
            <a:ext cx="806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*На полную сумму обязательств (основной 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долг и проценты, начисленные не менее чем за 6 </a:t>
            </a:r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месяцев)</a:t>
            </a:r>
          </a:p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**Пропорциональное участие на инвестиционной фазе</a:t>
            </a:r>
            <a:endParaRPr lang="ru-RU" sz="1200" dirty="0"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6601779" y="3909466"/>
            <a:ext cx="1346014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но не более </a:t>
            </a:r>
            <a:r>
              <a:rPr lang="ru-RU" sz="1467" spc="-12" dirty="0" err="1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инвест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 фазы</a:t>
            </a: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185983" y="5308661"/>
            <a:ext cx="3385082" cy="6611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более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80%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 ВЭБ.РФ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менее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20% 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Инвестор</a:t>
            </a:r>
          </a:p>
        </p:txBody>
      </p:sp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52" y="2334827"/>
            <a:ext cx="3956866" cy="240122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Ювелирная мастерская Малахит в Люберцах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2"/>
          <a:stretch/>
        </p:blipFill>
        <p:spPr bwMode="auto">
          <a:xfrm>
            <a:off x="8081619" y="4305670"/>
            <a:ext cx="3954800" cy="1924188"/>
          </a:xfrm>
          <a:prstGeom prst="flowChartManualInpu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227876" y="3727935"/>
            <a:ext cx="3121888" cy="860667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892965" y="1668865"/>
            <a:ext cx="2112235" cy="74897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0889" y="2003747"/>
            <a:ext cx="3639315" cy="74897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13551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895611" y="644693"/>
            <a:ext cx="8629663" cy="4747987"/>
          </a:xfrm>
          <a:prstGeom prst="rect">
            <a:avLst/>
          </a:prstGeom>
        </p:spPr>
        <p:txBody>
          <a:bodyPr lIns="91404" tIns="45719" rIns="91404" bIns="4571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14122" indent="-514122">
              <a:buFont typeface="Arial" panose="020B0604020202020204" pitchFamily="34" charset="0"/>
              <a:buAutoNum type="arabicPeriod"/>
            </a:pPr>
            <a:endParaRPr lang="ru-RU" sz="3733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07436" y="349596"/>
            <a:ext cx="6667396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ЛЬГОТНЫЕ </a:t>
            </a:r>
            <a:r>
              <a:rPr lang="ru-RU" sz="2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КРЕДИТЫ </a:t>
            </a:r>
            <a:r>
              <a:rPr lang="ru-RU" sz="2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МОНОГОРОДОВ </a:t>
            </a:r>
            <a:endParaRPr lang="ru-RU" sz="2400" spc="-12" dirty="0" smtClean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 РЕЖИМОМ </a:t>
            </a:r>
            <a:r>
              <a:rPr lang="ru-RU" sz="18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ЧС ФЕДЕРАЛЬНОГО ХАРАКТЕРА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528860" y="1272501"/>
            <a:ext cx="5453917" cy="1227326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1800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 5 до 50 млн рублей </a:t>
            </a:r>
            <a:r>
              <a:rPr lang="ru-RU" sz="14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(на текущую деятельность)</a:t>
            </a:r>
            <a:endParaRPr lang="ru-RU" sz="1400" b="1" spc="-12" dirty="0">
              <a:solidFill>
                <a:schemeClr val="bg1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1800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5 до </a:t>
            </a:r>
            <a:r>
              <a:rPr lang="en-US" sz="1800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</a:t>
            </a:r>
            <a:r>
              <a:rPr lang="ru-RU" sz="1800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50 млн рублей </a:t>
            </a:r>
            <a:r>
              <a:rPr lang="ru-RU" sz="14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(на капитальные вложения)</a:t>
            </a:r>
            <a:endParaRPr lang="en-US" sz="1400" b="1" spc="-12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18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Ставка </a:t>
            </a:r>
            <a:r>
              <a:rPr lang="ru-RU" sz="1800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0% 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400" dirty="0" smtClean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2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62440" y="2049577"/>
            <a:ext cx="2650456" cy="954107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банковская </a:t>
            </a:r>
            <a:r>
              <a:rPr lang="ru-RU" sz="1400" dirty="0" smtClean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и/ или гарантия АО </a:t>
            </a:r>
            <a:r>
              <a:rPr lang="ru-RU" sz="140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«Корпорация «МСП»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235401" y="2851619"/>
            <a:ext cx="2663180" cy="466605"/>
          </a:xfrm>
          <a:prstGeom prst="rect">
            <a:avLst/>
          </a:prstGeom>
        </p:spPr>
        <p:txBody>
          <a:bodyPr vert="horz" wrap="square" lIns="0" tIns="55628" rIns="0" bIns="0" rtlCol="0">
            <a:spAutoFit/>
          </a:bodyPr>
          <a:lstStyle/>
          <a:p>
            <a:pPr marL="14836" defTabSz="1068035">
              <a:spcBef>
                <a:spcPts val="439"/>
              </a:spcBef>
            </a:pPr>
            <a:r>
              <a:rPr lang="ru-RU" sz="26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УСЛОВИЯ</a:t>
            </a:r>
            <a:endParaRPr lang="en-US" sz="2667" b="1" spc="-24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0010" y="5408628"/>
            <a:ext cx="2500333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отсутствие зависимости проекта от деятельности градообразующих организаций</a:t>
            </a: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287791" y="3360259"/>
            <a:ext cx="1749958" cy="6812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Срок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кредитования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243687" y="3932246"/>
            <a:ext cx="3047350" cy="56367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4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лет </a:t>
            </a:r>
            <a:r>
              <a:rPr lang="en-US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</a:t>
            </a:r>
            <a:r>
              <a:rPr lang="ru-RU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текущая деятельность)</a:t>
            </a:r>
            <a:r>
              <a:rPr lang="en-US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/>
            </a:r>
            <a:br>
              <a:rPr lang="en-US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</a:b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15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лет </a:t>
            </a:r>
            <a:r>
              <a:rPr lang="ru-RU" sz="12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</a:t>
            </a:r>
            <a:r>
              <a:rPr lang="ru-RU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капитальные вложения)</a:t>
            </a:r>
            <a:endParaRPr lang="ru-RU" sz="12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806543" y="3727438"/>
            <a:ext cx="4040671" cy="861164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3892206" y="3318224"/>
            <a:ext cx="2042766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Отсрочка </a:t>
            </a:r>
            <a:endParaRPr lang="ru-RU" sz="1867" b="1" spc="-12" dirty="0" smtClean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по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выплате кредита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791" y="6102064"/>
            <a:ext cx="4605174" cy="311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39984" y="5041303"/>
            <a:ext cx="4687468" cy="1468467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66353" y="4723663"/>
            <a:ext cx="3342792" cy="3462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Структура финансирования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инвестиционного проекта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136998" y="5211695"/>
            <a:ext cx="2710216" cy="1208283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5231187" y="4848066"/>
            <a:ext cx="2070210" cy="6259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Условие 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defTabSz="913924">
              <a:lnSpc>
                <a:spcPct val="100000"/>
              </a:lnSpc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всех направлений</a:t>
            </a: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8339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836410" y="3937576"/>
            <a:ext cx="2699489" cy="53179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en-US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6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мес. </a:t>
            </a:r>
            <a:r>
              <a:rPr lang="en-US" sz="12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</a:t>
            </a:r>
            <a:r>
              <a:rPr lang="ru-RU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текущая деятельность)</a:t>
            </a:r>
            <a:r>
              <a:rPr lang="en-US" sz="20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en-US" sz="20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</a:t>
            </a:r>
            <a:r>
              <a:rPr lang="en-US" sz="14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лет </a:t>
            </a:r>
            <a:r>
              <a:rPr lang="ru-RU" sz="12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(капитальные вложения)</a:t>
            </a:r>
            <a:endParaRPr lang="ru-RU" sz="12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3376156" y="5299084"/>
            <a:ext cx="100720" cy="663023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534192" y="5345991"/>
            <a:ext cx="1545127" cy="3462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Капитальные вложения*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3091296" y="6130345"/>
            <a:ext cx="100721" cy="338902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405083" y="5979461"/>
            <a:ext cx="2628789" cy="3462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Текущая </a:t>
            </a:r>
          </a:p>
          <a:p>
            <a:pPr defTabSz="913924">
              <a:lnSpc>
                <a:spcPct val="100000"/>
              </a:lnSpc>
            </a:pP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деятельность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pic>
        <p:nvPicPr>
          <p:cNvPr id="2050" name="Picture 2" descr="IMG_6501-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53" y="361075"/>
            <a:ext cx="3961228" cy="2643581"/>
          </a:xfrm>
          <a:prstGeom prst="flowChartDocumen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75855" y="6003467"/>
            <a:ext cx="2594392" cy="6611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0990" indent="-380990" defTabSz="91392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100%</a:t>
            </a: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467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кредит ВЭБ.РФ</a:t>
            </a:r>
            <a:endParaRPr lang="ru-RU" sz="1467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" name="Шеврон 3"/>
          <p:cNvSpPr/>
          <p:nvPr/>
        </p:nvSpPr>
        <p:spPr>
          <a:xfrm>
            <a:off x="6414020" y="4111991"/>
            <a:ext cx="194494" cy="213614"/>
          </a:xfrm>
          <a:prstGeom prst="chevron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1400" b="1">
              <a:solidFill>
                <a:schemeClr val="bg1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854" y="6509771"/>
            <a:ext cx="806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*Пропорциональное участие на инвестиционной фазе</a:t>
            </a:r>
            <a:r>
              <a:rPr lang="ru-RU" sz="12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48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029645" y="1603349"/>
            <a:ext cx="2509104" cy="922218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8111" y="5048426"/>
            <a:ext cx="4899043" cy="1085235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860" y="3115270"/>
            <a:ext cx="4948294" cy="1372243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0158" y="4184525"/>
            <a:ext cx="3242265" cy="1987757"/>
          </a:xfrm>
          <a:prstGeom prst="rect">
            <a:avLst/>
          </a:prstGeom>
          <a:noFill/>
          <a:ln w="2222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85210" y="4184525"/>
            <a:ext cx="2852895" cy="1758054"/>
          </a:xfrm>
          <a:prstGeom prst="rect">
            <a:avLst/>
          </a:prstGeom>
          <a:noFill/>
          <a:ln w="2222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БЕЗВОЗВРАТНОЕ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36594" y="375815"/>
            <a:ext cx="10055979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 fontScale="92500"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СОФИНАНСИРОВАНИЕ СОЗДАНИЯ ОБЪЕКТОВ ИНФРАСТРУКТУРЫ </a:t>
            </a:r>
            <a:endParaRPr lang="ru-RU" sz="2600" spc="-12" dirty="0" smtClean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9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ДЛЯ </a:t>
            </a:r>
            <a:r>
              <a:rPr lang="ru-RU" sz="19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ИНВЕСТИЦИОННЫХ ПРОЕКТОВ В МОНОГОРОДАХ</a:t>
            </a: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630476" y="3234168"/>
            <a:ext cx="4745061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инженерная</a:t>
            </a:r>
            <a:r>
              <a:rPr lang="ru-RU" sz="1467" b="1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4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 транспортная инфраструктура </a:t>
            </a:r>
          </a:p>
          <a:p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(водо-, тепло-, электро- и газоснабжение, канализации, включая очистку промышленных, бытовых и ливневых стоков, объекты связи, автодороги, ж/д пути)</a:t>
            </a:r>
          </a:p>
        </p:txBody>
      </p:sp>
      <p:pic>
        <p:nvPicPr>
          <p:cNvPr id="58" name="Picture 4" descr="Строительство дорог в России могут приостановить из-за коронавируса -  Газета.Ru | Новости">
            <a:extLst>
              <a:ext uri="{FF2B5EF4-FFF2-40B4-BE49-F238E27FC236}">
                <a16:creationId xmlns:a16="http://schemas.microsoft.com/office/drawing/2014/main" id="{80B358DB-5468-4BC0-85D8-15A468CF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94568"/>
            <a:ext cx="4238644" cy="2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77766" y="6390505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877356" y="2833884"/>
            <a:ext cx="3875806" cy="42619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Объект </a:t>
            </a:r>
            <a:r>
              <a:rPr lang="ru-RU" sz="1867" b="1" spc="-12" dirty="0" err="1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софинансирования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936593" y="4850453"/>
            <a:ext cx="3816569" cy="42619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Субъект РФ / муниципалитет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810866" y="5138261"/>
            <a:ext cx="474506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3924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получатель средств ВЭБ.РФ</a:t>
            </a:r>
          </a:p>
          <a:p>
            <a:pPr marL="285750" indent="-285750" defTabSz="913924"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заказчик выполнения работ (в рамках 44-ФЗ)</a:t>
            </a:r>
          </a:p>
          <a:p>
            <a:pPr marL="285750" indent="-285750" defTabSz="913924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67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собственник земельного участка и создаваемой инфраструктуры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69003" y="1784777"/>
            <a:ext cx="1495580" cy="509862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630476" y="1392398"/>
            <a:ext cx="4303555" cy="931046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18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95 % от сметной стоимости объектов инфраструктуры, но не более 750 </a:t>
            </a:r>
            <a:r>
              <a:rPr lang="ru-RU" sz="1800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млн </a:t>
            </a:r>
            <a:r>
              <a:rPr lang="ru-RU" sz="18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рублей</a:t>
            </a:r>
            <a:endParaRPr lang="ru-RU" sz="18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92458" y="1308692"/>
            <a:ext cx="2862855" cy="12827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Потребитель:</a:t>
            </a:r>
          </a:p>
          <a:p>
            <a:r>
              <a:rPr lang="ru-RU" sz="1467" dirty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Инвестиционный </a:t>
            </a: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проект, направленный на: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Создание рабочих мест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67" dirty="0" smtClean="0">
                <a:solidFill>
                  <a:srgbClr val="52585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Привлечение инвестиций</a:t>
            </a: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3210" y="2009033"/>
            <a:ext cx="3031326" cy="923330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5 % </a:t>
            </a:r>
            <a:r>
              <a:rPr lang="ru-RU" b="1" spc="-12" dirty="0" err="1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софинансирование</a:t>
            </a:r>
            <a:r>
              <a:rPr lang="ru-RU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27834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1014032" y="6470834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1299308" y="82033"/>
            <a:ext cx="8585200" cy="346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400" b="1" dirty="0">
                <a:solidFill>
                  <a:srgbClr val="55697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БЕЗВОЗВРАТНОЕ ФИНАНСИРОВАНИЕ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36594" y="382829"/>
            <a:ext cx="9932511" cy="872067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СОФИНАНСИРОВАНИЕ СОЗДАНИЯ </a:t>
            </a:r>
            <a:r>
              <a:rPr lang="ru-RU" sz="2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ОБЪЕКТОВ </a:t>
            </a:r>
            <a:endParaRPr lang="en-US" sz="2400" spc="-12" dirty="0" smtClean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СОЦИАЛЬНОЙ </a:t>
            </a:r>
            <a:r>
              <a:rPr lang="ru-RU" sz="2400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ИНФРАСТРУКТУРЫ В МОНОГОРОДАХ</a:t>
            </a: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0584" y="6363248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>
          <a:xfrm>
            <a:off x="8807897" y="6379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29645" y="1893569"/>
            <a:ext cx="1930841" cy="960421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2282" y="2187312"/>
            <a:ext cx="2047647" cy="410545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434186" y="1535805"/>
            <a:ext cx="4228947" cy="1119067"/>
          </a:xfrm>
          <a:prstGeom prst="rect">
            <a:avLst/>
          </a:prstGeom>
          <a:solidFill>
            <a:srgbClr val="7A97AB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sz="18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 50 % от сметной стоимости объектов социальной инфраструктуры, но не более 750 </a:t>
            </a:r>
            <a:r>
              <a:rPr lang="ru-RU" sz="1800" b="1" spc="-12" dirty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млн </a:t>
            </a:r>
            <a:r>
              <a:rPr lang="ru-RU" sz="1800" b="1" spc="-12" dirty="0" smtClean="0">
                <a:solidFill>
                  <a:schemeClr val="bg1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рублей</a:t>
            </a:r>
            <a:endParaRPr lang="ru-RU" sz="18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1902" y="2433875"/>
            <a:ext cx="3600637" cy="646331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3924">
              <a:lnSpc>
                <a:spcPct val="100000"/>
              </a:lnSpc>
              <a:spcAft>
                <a:spcPts val="600"/>
              </a:spcAft>
            </a:pPr>
            <a:r>
              <a:rPr lang="ru-RU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 </a:t>
            </a:r>
            <a:r>
              <a:rPr lang="ru-RU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50 </a:t>
            </a:r>
            <a:r>
              <a:rPr lang="ru-RU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% </a:t>
            </a:r>
            <a:r>
              <a:rPr lang="ru-RU" b="1" spc="-12" dirty="0" err="1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софинансирование</a:t>
            </a:r>
            <a:r>
              <a:rPr lang="ru-RU" b="1" spc="-12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b="1" spc="-12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субъекта Российской Федерации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90580" y="2080573"/>
            <a:ext cx="4948294" cy="4164006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7039226" y="2457901"/>
            <a:ext cx="4745061" cy="367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дома, центры, клубы и дворцы культуры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культурно-досуговые центры</a:t>
            </a:r>
            <a:r>
              <a:rPr lang="en-US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(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 исключением кинотеатров и торгово-развлекательных центров)</a:t>
            </a:r>
            <a:r>
              <a:rPr lang="en-US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endParaRPr lang="ru-RU" sz="1400" spc="-12" dirty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дома и школы детского и молодежного творчества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музыкальные школы и школы искусств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центры активного долголетия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 err="1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кванториумы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, </a:t>
            </a:r>
            <a:r>
              <a:rPr lang="ru-RU" sz="1400" spc="-12" dirty="0" err="1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коворкинги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и «точки кипения»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библиотеки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творческие и ремесленные мастерские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детские и взрослые спортивные инклюзивные площадки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школьные открытые плоскостные физкультурно- спортивные сооружения</a:t>
            </a:r>
          </a:p>
          <a:p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218741" y="1739446"/>
            <a:ext cx="3291655" cy="61079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Перечень </a:t>
            </a:r>
            <a:r>
              <a:rPr lang="ru-RU" sz="1867" b="1" spc="-12" dirty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объектов социальной </a:t>
            </a: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инфраструктуры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389" y="3427919"/>
            <a:ext cx="5150540" cy="3191806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716437" y="3511182"/>
            <a:ext cx="50434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Численность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постоянного населения моногорода – </a:t>
            </a:r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400" b="1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</a:t>
            </a:r>
            <a:r>
              <a:rPr lang="ru-RU" sz="1400" b="1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более 50 тыс. человек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endParaRPr lang="ru-RU" sz="1400" spc="-12" dirty="0" smtClean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endParaRPr lang="ru-RU" sz="1400" spc="-12" dirty="0" smtClean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sz="1400" spc="-12" dirty="0" smtClean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 </a:t>
            </a:r>
            <a:r>
              <a:rPr lang="ru-RU" sz="1400" spc="-12" dirty="0">
                <a:solidFill>
                  <a:srgbClr val="0A304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объект социальной инфраструктуры представлена: </a:t>
            </a:r>
            <a:endParaRPr lang="ru-RU" sz="1400" spc="-12" dirty="0" smtClean="0">
              <a:solidFill>
                <a:srgbClr val="0A304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проектная </a:t>
            </a:r>
            <a:r>
              <a:rPr lang="ru-RU" sz="1400" spc="-12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документация, </a:t>
            </a:r>
            <a:endParaRPr lang="ru-RU" sz="1400" spc="-12" dirty="0" smtClean="0">
              <a:solidFill>
                <a:srgbClr val="20B2A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положительное </a:t>
            </a:r>
            <a:r>
              <a:rPr lang="ru-RU" sz="1400" spc="-12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заключение государственной экспертизы проектной документации и результатов инженерных </a:t>
            </a: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изысканий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положительное </a:t>
            </a:r>
            <a:r>
              <a:rPr lang="ru-RU" sz="1400" spc="-12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заключение государственной экспертизы о проверке достоверности определения сметной </a:t>
            </a: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стоимости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обоснование необходимости </a:t>
            </a: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строительства (</a:t>
            </a:r>
            <a:r>
              <a:rPr lang="ru-RU" sz="1400" spc="-12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анализ существующих объектов социальной инфраструктуры, определение потребности в новых социальных объектах</a:t>
            </a:r>
            <a:r>
              <a:rPr lang="ru-RU" sz="1400" spc="-12" dirty="0" smtClean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)</a:t>
            </a: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02831" y="3180490"/>
            <a:ext cx="3291655" cy="4513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3924">
              <a:lnSpc>
                <a:spcPct val="100000"/>
              </a:lnSpc>
            </a:pPr>
            <a:r>
              <a:rPr lang="ru-RU" sz="1867" b="1" spc="-12" dirty="0" smtClean="0">
                <a:solidFill>
                  <a:srgbClr val="0A304E"/>
                </a:solidFill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Требования к заявке</a:t>
            </a:r>
            <a:endParaRPr lang="ru-RU" sz="1867" b="1" spc="-12" dirty="0">
              <a:solidFill>
                <a:srgbClr val="0A304E"/>
              </a:solidFill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4706" y="794068"/>
            <a:ext cx="3209581" cy="810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spc="-12" dirty="0" smtClean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численностью населения </a:t>
            </a:r>
            <a:r>
              <a:rPr lang="en-US" sz="1600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en-US" sz="1600" spc="-12" dirty="0">
                <a:solidFill>
                  <a:srgbClr val="20B3A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600" b="1" dirty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50 </a:t>
            </a:r>
            <a:r>
              <a:rPr lang="ru-RU" sz="1600" b="1" dirty="0" smtClean="0">
                <a:solidFill>
                  <a:srgbClr val="3EA9A3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тысяч человек </a:t>
            </a:r>
            <a:endParaRPr lang="ru-RU" sz="1400" b="1" dirty="0">
              <a:solidFill>
                <a:srgbClr val="3EA9A3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67" dirty="0">
              <a:solidFill>
                <a:srgbClr val="52585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9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7108</TotalTime>
  <Words>1194</Words>
  <Application>Microsoft Office PowerPoint</Application>
  <PresentationFormat>Широкоэкранный</PresentationFormat>
  <Paragraphs>272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DIN Pro Cond Bold</vt:lpstr>
      <vt:lpstr>DIN Pro Medium</vt:lpstr>
      <vt:lpstr>DIN Pro Regular</vt:lpstr>
      <vt:lpstr>Navigo</vt:lpstr>
      <vt:lpstr>Roboto Bold</vt:lpstr>
      <vt:lpstr>Segoe UI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Алексеев Сергей Олегович</cp:lastModifiedBy>
  <cp:revision>586</cp:revision>
  <cp:lastPrinted>2022-09-15T11:26:06Z</cp:lastPrinted>
  <dcterms:created xsi:type="dcterms:W3CDTF">2018-11-02T07:05:00Z</dcterms:created>
  <dcterms:modified xsi:type="dcterms:W3CDTF">2023-01-23T07:32:35Z</dcterms:modified>
</cp:coreProperties>
</file>